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6858000" type="screen4x3"/>
  <p:notesSz cx="9144000" cy="6858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jpg>
</file>

<file path=ppt/media/image126.jpg>
</file>

<file path=ppt/media/image127.jpg>
</file>

<file path=ppt/media/image128.jpg>
</file>

<file path=ppt/media/image129.png>
</file>

<file path=ppt/media/image13.jp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jp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png>
</file>

<file path=ppt/media/image158.png>
</file>

<file path=ppt/media/image159.png>
</file>

<file path=ppt/media/image16.png>
</file>

<file path=ppt/media/image160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.jpg>
</file>

<file path=ppt/media/image170.png>
</file>

<file path=ppt/media/image171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g>
</file>

<file path=ppt/media/image67.png>
</file>

<file path=ppt/media/image68.png>
</file>

<file path=ppt/media/image69.jpg>
</file>

<file path=ppt/media/image7.png>
</file>

<file path=ppt/media/image70.jp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jpg>
</file>

<file path=ppt/media/image87.png>
</file>

<file path=ppt/media/image88.jp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384540" y="3893820"/>
            <a:ext cx="756285" cy="756285"/>
          </a:xfrm>
          <a:custGeom>
            <a:avLst/>
            <a:gdLst/>
            <a:ahLst/>
            <a:cxnLst/>
            <a:rect l="l" t="t" r="r" b="b"/>
            <a:pathLst>
              <a:path w="756284" h="756285">
                <a:moveTo>
                  <a:pt x="756259" y="0"/>
                </a:moveTo>
                <a:lnTo>
                  <a:pt x="0" y="756259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6670040" y="4081779"/>
            <a:ext cx="2470785" cy="2470785"/>
          </a:xfrm>
          <a:custGeom>
            <a:avLst/>
            <a:gdLst/>
            <a:ahLst/>
            <a:cxnLst/>
            <a:rect l="l" t="t" r="r" b="b"/>
            <a:pathLst>
              <a:path w="2470784" h="2470784">
                <a:moveTo>
                  <a:pt x="2470454" y="0"/>
                </a:moveTo>
                <a:lnTo>
                  <a:pt x="0" y="2470454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7569200" y="4160520"/>
            <a:ext cx="1571625" cy="1571625"/>
          </a:xfrm>
          <a:custGeom>
            <a:avLst/>
            <a:gdLst/>
            <a:ahLst/>
            <a:cxnLst/>
            <a:rect l="l" t="t" r="r" b="b"/>
            <a:pathLst>
              <a:path w="1571625" h="1571625">
                <a:moveTo>
                  <a:pt x="1571269" y="0"/>
                </a:moveTo>
                <a:lnTo>
                  <a:pt x="0" y="1571269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7694930" y="4039870"/>
            <a:ext cx="1441450" cy="1441450"/>
          </a:xfrm>
          <a:custGeom>
            <a:avLst/>
            <a:gdLst/>
            <a:ahLst/>
            <a:cxnLst/>
            <a:rect l="l" t="t" r="r" b="b"/>
            <a:pathLst>
              <a:path w="1441450" h="1441450">
                <a:moveTo>
                  <a:pt x="1441361" y="0"/>
                </a:moveTo>
                <a:lnTo>
                  <a:pt x="0" y="1441361"/>
                </a:lnTo>
              </a:path>
            </a:pathLst>
          </a:custGeom>
          <a:ln w="2794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091169" y="4497070"/>
            <a:ext cx="1047750" cy="1047750"/>
          </a:xfrm>
          <a:custGeom>
            <a:avLst/>
            <a:gdLst/>
            <a:ahLst/>
            <a:cxnLst/>
            <a:rect l="l" t="t" r="r" b="b"/>
            <a:pathLst>
              <a:path w="1047750" h="1047750">
                <a:moveTo>
                  <a:pt x="1047229" y="0"/>
                </a:moveTo>
                <a:lnTo>
                  <a:pt x="0" y="1047229"/>
                </a:lnTo>
              </a:path>
            </a:pathLst>
          </a:custGeom>
          <a:ln w="2794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63220" y="1417319"/>
            <a:ext cx="8417559" cy="101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2351" y="2779280"/>
            <a:ext cx="8459297" cy="276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53.png"/><Relationship Id="rId18" Type="http://schemas.openxmlformats.org/officeDocument/2006/relationships/image" Target="../media/image13.jp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12" Type="http://schemas.openxmlformats.org/officeDocument/2006/relationships/image" Target="../media/image52.png"/><Relationship Id="rId17" Type="http://schemas.openxmlformats.org/officeDocument/2006/relationships/image" Target="../media/image16.png"/><Relationship Id="rId2" Type="http://schemas.openxmlformats.org/officeDocument/2006/relationships/image" Target="../media/image42.png"/><Relationship Id="rId16" Type="http://schemas.openxmlformats.org/officeDocument/2006/relationships/image" Target="../media/image5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6.png"/><Relationship Id="rId11" Type="http://schemas.openxmlformats.org/officeDocument/2006/relationships/image" Target="../media/image51.png"/><Relationship Id="rId5" Type="http://schemas.openxmlformats.org/officeDocument/2006/relationships/image" Target="../media/image45.png"/><Relationship Id="rId15" Type="http://schemas.openxmlformats.org/officeDocument/2006/relationships/image" Target="../media/image55.png"/><Relationship Id="rId10" Type="http://schemas.openxmlformats.org/officeDocument/2006/relationships/image" Target="../media/image50.png"/><Relationship Id="rId4" Type="http://schemas.openxmlformats.org/officeDocument/2006/relationships/image" Target="../media/image44.png"/><Relationship Id="rId9" Type="http://schemas.openxmlformats.org/officeDocument/2006/relationships/image" Target="../media/image49.png"/><Relationship Id="rId14" Type="http://schemas.openxmlformats.org/officeDocument/2006/relationships/image" Target="../media/image5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6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jpg"/><Relationship Id="rId5" Type="http://schemas.openxmlformats.org/officeDocument/2006/relationships/image" Target="../media/image66.jp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jp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jpg"/><Relationship Id="rId5" Type="http://schemas.openxmlformats.org/officeDocument/2006/relationships/image" Target="../media/image69.jpg"/><Relationship Id="rId4" Type="http://schemas.openxmlformats.org/officeDocument/2006/relationships/image" Target="../media/image6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13" Type="http://schemas.openxmlformats.org/officeDocument/2006/relationships/image" Target="../media/image82.png"/><Relationship Id="rId18" Type="http://schemas.openxmlformats.org/officeDocument/2006/relationships/image" Target="../media/image13.jp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12" Type="http://schemas.openxmlformats.org/officeDocument/2006/relationships/image" Target="../media/image81.png"/><Relationship Id="rId17" Type="http://schemas.openxmlformats.org/officeDocument/2006/relationships/image" Target="../media/image12.png"/><Relationship Id="rId2" Type="http://schemas.openxmlformats.org/officeDocument/2006/relationships/image" Target="../media/image71.png"/><Relationship Id="rId16" Type="http://schemas.openxmlformats.org/officeDocument/2006/relationships/image" Target="../media/image8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11" Type="http://schemas.openxmlformats.org/officeDocument/2006/relationships/image" Target="../media/image80.png"/><Relationship Id="rId5" Type="http://schemas.openxmlformats.org/officeDocument/2006/relationships/image" Target="../media/image74.png"/><Relationship Id="rId15" Type="http://schemas.openxmlformats.org/officeDocument/2006/relationships/image" Target="../media/image84.png"/><Relationship Id="rId10" Type="http://schemas.openxmlformats.org/officeDocument/2006/relationships/image" Target="../media/image79.png"/><Relationship Id="rId4" Type="http://schemas.openxmlformats.org/officeDocument/2006/relationships/image" Target="../media/image73.png"/><Relationship Id="rId9" Type="http://schemas.openxmlformats.org/officeDocument/2006/relationships/image" Target="../media/image78.png"/><Relationship Id="rId14" Type="http://schemas.openxmlformats.org/officeDocument/2006/relationships/image" Target="../media/image8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6.jp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9.png"/><Relationship Id="rId5" Type="http://schemas.openxmlformats.org/officeDocument/2006/relationships/image" Target="../media/image88.jpg"/><Relationship Id="rId4" Type="http://schemas.openxmlformats.org/officeDocument/2006/relationships/image" Target="../media/image8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png"/><Relationship Id="rId3" Type="http://schemas.openxmlformats.org/officeDocument/2006/relationships/image" Target="../media/image91.png"/><Relationship Id="rId7" Type="http://schemas.openxmlformats.org/officeDocument/2006/relationships/image" Target="../media/image95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10" Type="http://schemas.openxmlformats.org/officeDocument/2006/relationships/image" Target="../media/image13.jpg"/><Relationship Id="rId4" Type="http://schemas.openxmlformats.org/officeDocument/2006/relationships/image" Target="../media/image92.png"/><Relationship Id="rId9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7" Type="http://schemas.openxmlformats.org/officeDocument/2006/relationships/image" Target="../media/image13.jp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7" Type="http://schemas.openxmlformats.org/officeDocument/2006/relationships/image" Target="../media/image13.jp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04.png"/><Relationship Id="rId4" Type="http://schemas.openxmlformats.org/officeDocument/2006/relationships/image" Target="../media/image10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png"/><Relationship Id="rId3" Type="http://schemas.openxmlformats.org/officeDocument/2006/relationships/image" Target="../media/image106.png"/><Relationship Id="rId7" Type="http://schemas.openxmlformats.org/officeDocument/2006/relationships/image" Target="../media/image110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9.png"/><Relationship Id="rId5" Type="http://schemas.openxmlformats.org/officeDocument/2006/relationships/image" Target="../media/image108.png"/><Relationship Id="rId10" Type="http://schemas.openxmlformats.org/officeDocument/2006/relationships/image" Target="../media/image13.jpg"/><Relationship Id="rId4" Type="http://schemas.openxmlformats.org/officeDocument/2006/relationships/image" Target="../media/image107.png"/><Relationship Id="rId9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113.png"/><Relationship Id="rId7" Type="http://schemas.openxmlformats.org/officeDocument/2006/relationships/image" Target="../media/image12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png"/><Relationship Id="rId5" Type="http://schemas.openxmlformats.org/officeDocument/2006/relationships/image" Target="../media/image115.png"/><Relationship Id="rId4" Type="http://schemas.openxmlformats.org/officeDocument/2006/relationships/image" Target="../media/image1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7" Type="http://schemas.openxmlformats.org/officeDocument/2006/relationships/image" Target="../media/image13.jp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7.jpg"/><Relationship Id="rId3" Type="http://schemas.openxmlformats.org/officeDocument/2006/relationships/image" Target="../media/image122.png"/><Relationship Id="rId7" Type="http://schemas.openxmlformats.org/officeDocument/2006/relationships/image" Target="../media/image126.jp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5.jpg"/><Relationship Id="rId11" Type="http://schemas.openxmlformats.org/officeDocument/2006/relationships/image" Target="../media/image13.jpg"/><Relationship Id="rId5" Type="http://schemas.openxmlformats.org/officeDocument/2006/relationships/image" Target="../media/image124.png"/><Relationship Id="rId10" Type="http://schemas.openxmlformats.org/officeDocument/2006/relationships/image" Target="../media/image12.png"/><Relationship Id="rId4" Type="http://schemas.openxmlformats.org/officeDocument/2006/relationships/image" Target="../media/image123.png"/><Relationship Id="rId9" Type="http://schemas.openxmlformats.org/officeDocument/2006/relationships/image" Target="../media/image128.jp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png"/><Relationship Id="rId13" Type="http://schemas.openxmlformats.org/officeDocument/2006/relationships/image" Target="../media/image139.png"/><Relationship Id="rId18" Type="http://schemas.openxmlformats.org/officeDocument/2006/relationships/image" Target="../media/image144.png"/><Relationship Id="rId3" Type="http://schemas.openxmlformats.org/officeDocument/2006/relationships/image" Target="../media/image130.png"/><Relationship Id="rId7" Type="http://schemas.openxmlformats.org/officeDocument/2006/relationships/image" Target="../media/image134.png"/><Relationship Id="rId12" Type="http://schemas.openxmlformats.org/officeDocument/2006/relationships/image" Target="../media/image138.png"/><Relationship Id="rId17" Type="http://schemas.openxmlformats.org/officeDocument/2006/relationships/image" Target="../media/image143.png"/><Relationship Id="rId2" Type="http://schemas.openxmlformats.org/officeDocument/2006/relationships/image" Target="../media/image129.png"/><Relationship Id="rId16" Type="http://schemas.openxmlformats.org/officeDocument/2006/relationships/image" Target="../media/image142.png"/><Relationship Id="rId20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3.png"/><Relationship Id="rId11" Type="http://schemas.openxmlformats.org/officeDocument/2006/relationships/image" Target="../media/image137.png"/><Relationship Id="rId5" Type="http://schemas.openxmlformats.org/officeDocument/2006/relationships/image" Target="../media/image132.png"/><Relationship Id="rId15" Type="http://schemas.openxmlformats.org/officeDocument/2006/relationships/image" Target="../media/image141.png"/><Relationship Id="rId10" Type="http://schemas.openxmlformats.org/officeDocument/2006/relationships/image" Target="../media/image136.jpg"/><Relationship Id="rId19" Type="http://schemas.openxmlformats.org/officeDocument/2006/relationships/image" Target="../media/image145.png"/><Relationship Id="rId4" Type="http://schemas.openxmlformats.org/officeDocument/2006/relationships/image" Target="../media/image131.png"/><Relationship Id="rId9" Type="http://schemas.openxmlformats.org/officeDocument/2006/relationships/image" Target="../media/image12.png"/><Relationship Id="rId14" Type="http://schemas.openxmlformats.org/officeDocument/2006/relationships/image" Target="../media/image14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2.png"/><Relationship Id="rId13" Type="http://schemas.openxmlformats.org/officeDocument/2006/relationships/image" Target="../media/image157.png"/><Relationship Id="rId3" Type="http://schemas.openxmlformats.org/officeDocument/2006/relationships/image" Target="../media/image147.png"/><Relationship Id="rId7" Type="http://schemas.openxmlformats.org/officeDocument/2006/relationships/image" Target="../media/image151.png"/><Relationship Id="rId12" Type="http://schemas.openxmlformats.org/officeDocument/2006/relationships/image" Target="../media/image156.png"/><Relationship Id="rId17" Type="http://schemas.openxmlformats.org/officeDocument/2006/relationships/image" Target="../media/image159.png"/><Relationship Id="rId2" Type="http://schemas.openxmlformats.org/officeDocument/2006/relationships/image" Target="../media/image146.png"/><Relationship Id="rId16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0.png"/><Relationship Id="rId11" Type="http://schemas.openxmlformats.org/officeDocument/2006/relationships/image" Target="../media/image155.png"/><Relationship Id="rId5" Type="http://schemas.openxmlformats.org/officeDocument/2006/relationships/image" Target="../media/image149.png"/><Relationship Id="rId15" Type="http://schemas.openxmlformats.org/officeDocument/2006/relationships/image" Target="../media/image12.png"/><Relationship Id="rId10" Type="http://schemas.openxmlformats.org/officeDocument/2006/relationships/image" Target="../media/image154.png"/><Relationship Id="rId4" Type="http://schemas.openxmlformats.org/officeDocument/2006/relationships/image" Target="../media/image148.png"/><Relationship Id="rId9" Type="http://schemas.openxmlformats.org/officeDocument/2006/relationships/image" Target="../media/image153.png"/><Relationship Id="rId14" Type="http://schemas.openxmlformats.org/officeDocument/2006/relationships/image" Target="../media/image15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png"/><Relationship Id="rId13" Type="http://schemas.openxmlformats.org/officeDocument/2006/relationships/image" Target="../media/image8.jpg"/><Relationship Id="rId3" Type="http://schemas.openxmlformats.org/officeDocument/2006/relationships/image" Target="../media/image161.png"/><Relationship Id="rId7" Type="http://schemas.openxmlformats.org/officeDocument/2006/relationships/image" Target="../media/image165.png"/><Relationship Id="rId12" Type="http://schemas.openxmlformats.org/officeDocument/2006/relationships/image" Target="../media/image17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4.png"/><Relationship Id="rId11" Type="http://schemas.openxmlformats.org/officeDocument/2006/relationships/image" Target="../media/image169.png"/><Relationship Id="rId5" Type="http://schemas.openxmlformats.org/officeDocument/2006/relationships/image" Target="../media/image163.png"/><Relationship Id="rId10" Type="http://schemas.openxmlformats.org/officeDocument/2006/relationships/image" Target="../media/image168.png"/><Relationship Id="rId4" Type="http://schemas.openxmlformats.org/officeDocument/2006/relationships/image" Target="../media/image162.png"/><Relationship Id="rId9" Type="http://schemas.openxmlformats.org/officeDocument/2006/relationships/image" Target="../media/image167.png"/><Relationship Id="rId14" Type="http://schemas.openxmlformats.org/officeDocument/2006/relationships/image" Target="../media/image17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jpg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19.png"/><Relationship Id="rId7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3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jpg"/><Relationship Id="rId5" Type="http://schemas.openxmlformats.org/officeDocument/2006/relationships/image" Target="../media/image16.pn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jpg"/><Relationship Id="rId5" Type="http://schemas.openxmlformats.org/officeDocument/2006/relationships/image" Target="../media/image16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31.png"/><Relationship Id="rId7" Type="http://schemas.openxmlformats.org/officeDocument/2006/relationships/image" Target="../media/image1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13.jp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jpg"/><Relationship Id="rId5" Type="http://schemas.openxmlformats.org/officeDocument/2006/relationships/image" Target="../media/image41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52890" cy="6858000"/>
            <a:chOff x="0" y="0"/>
            <a:chExt cx="915289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384540" y="3893820"/>
              <a:ext cx="756285" cy="756285"/>
            </a:xfrm>
            <a:custGeom>
              <a:avLst/>
              <a:gdLst/>
              <a:ahLst/>
              <a:cxnLst/>
              <a:rect l="l" t="t" r="r" b="b"/>
              <a:pathLst>
                <a:path w="756284" h="756285">
                  <a:moveTo>
                    <a:pt x="756259" y="0"/>
                  </a:moveTo>
                  <a:lnTo>
                    <a:pt x="0" y="75625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670040" y="4081779"/>
              <a:ext cx="2470785" cy="2470785"/>
            </a:xfrm>
            <a:custGeom>
              <a:avLst/>
              <a:gdLst/>
              <a:ahLst/>
              <a:cxnLst/>
              <a:rect l="l" t="t" r="r" b="b"/>
              <a:pathLst>
                <a:path w="2470784" h="2470784">
                  <a:moveTo>
                    <a:pt x="2470454" y="0"/>
                  </a:moveTo>
                  <a:lnTo>
                    <a:pt x="0" y="2470454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569200" y="4160520"/>
              <a:ext cx="1571625" cy="1571625"/>
            </a:xfrm>
            <a:custGeom>
              <a:avLst/>
              <a:gdLst/>
              <a:ahLst/>
              <a:cxnLst/>
              <a:rect l="l" t="t" r="r" b="b"/>
              <a:pathLst>
                <a:path w="1571625" h="1571625">
                  <a:moveTo>
                    <a:pt x="1571269" y="0"/>
                  </a:moveTo>
                  <a:lnTo>
                    <a:pt x="0" y="157126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694930" y="4039870"/>
              <a:ext cx="1441450" cy="1441450"/>
            </a:xfrm>
            <a:custGeom>
              <a:avLst/>
              <a:gdLst/>
              <a:ahLst/>
              <a:cxnLst/>
              <a:rect l="l" t="t" r="r" b="b"/>
              <a:pathLst>
                <a:path w="1441450" h="1441450">
                  <a:moveTo>
                    <a:pt x="1441361" y="0"/>
                  </a:moveTo>
                  <a:lnTo>
                    <a:pt x="0" y="1441361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091169" y="4497070"/>
              <a:ext cx="1047750" cy="1047750"/>
            </a:xfrm>
            <a:custGeom>
              <a:avLst/>
              <a:gdLst/>
              <a:ahLst/>
              <a:cxnLst/>
              <a:rect l="l" t="t" r="r" b="b"/>
              <a:pathLst>
                <a:path w="1047750" h="1047750">
                  <a:moveTo>
                    <a:pt x="1047229" y="0"/>
                  </a:moveTo>
                  <a:lnTo>
                    <a:pt x="0" y="1047229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4328159" y="1165860"/>
            <a:ext cx="4832985" cy="5692140"/>
            <a:chOff x="4328159" y="1165860"/>
            <a:chExt cx="4832985" cy="5692140"/>
          </a:xfrm>
        </p:grpSpPr>
        <p:sp>
          <p:nvSpPr>
            <p:cNvPr id="10" name="object 10"/>
            <p:cNvSpPr/>
            <p:nvPr/>
          </p:nvSpPr>
          <p:spPr>
            <a:xfrm>
              <a:off x="6010909" y="1172210"/>
              <a:ext cx="3134995" cy="3134995"/>
            </a:xfrm>
            <a:custGeom>
              <a:avLst/>
              <a:gdLst/>
              <a:ahLst/>
              <a:cxnLst/>
              <a:rect l="l" t="t" r="r" b="b"/>
              <a:pathLst>
                <a:path w="3134995" h="3134995">
                  <a:moveTo>
                    <a:pt x="3134741" y="0"/>
                  </a:moveTo>
                  <a:lnTo>
                    <a:pt x="0" y="3134741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337049" y="1357896"/>
              <a:ext cx="4806950" cy="4806950"/>
            </a:xfrm>
            <a:custGeom>
              <a:avLst/>
              <a:gdLst/>
              <a:ahLst/>
              <a:cxnLst/>
              <a:rect l="l" t="t" r="r" b="b"/>
              <a:pathLst>
                <a:path w="4806950" h="4806950">
                  <a:moveTo>
                    <a:pt x="4806950" y="0"/>
                  </a:moveTo>
                  <a:lnTo>
                    <a:pt x="0" y="4806950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226049" y="1469390"/>
              <a:ext cx="3912235" cy="3912235"/>
            </a:xfrm>
            <a:custGeom>
              <a:avLst/>
              <a:gdLst/>
              <a:ahLst/>
              <a:cxnLst/>
              <a:rect l="l" t="t" r="r" b="b"/>
              <a:pathLst>
                <a:path w="3912234" h="3912235">
                  <a:moveTo>
                    <a:pt x="3912057" y="0"/>
                  </a:moveTo>
                  <a:lnTo>
                    <a:pt x="0" y="3912057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5304789" y="1309370"/>
              <a:ext cx="3839845" cy="3839845"/>
            </a:xfrm>
            <a:custGeom>
              <a:avLst/>
              <a:gdLst/>
              <a:ahLst/>
              <a:cxnLst/>
              <a:rect l="l" t="t" r="r" b="b"/>
              <a:pathLst>
                <a:path w="3839845" h="3839845">
                  <a:moveTo>
                    <a:pt x="3839413" y="0"/>
                  </a:moveTo>
                  <a:lnTo>
                    <a:pt x="0" y="3839413"/>
                  </a:lnTo>
                </a:path>
              </a:pathLst>
            </a:custGeom>
            <a:ln w="3302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708649" y="1771650"/>
              <a:ext cx="3430904" cy="3430904"/>
            </a:xfrm>
            <a:custGeom>
              <a:avLst/>
              <a:gdLst/>
              <a:ahLst/>
              <a:cxnLst/>
              <a:rect l="l" t="t" r="r" b="b"/>
              <a:pathLst>
                <a:path w="3430904" h="3430904">
                  <a:moveTo>
                    <a:pt x="3430574" y="0"/>
                  </a:moveTo>
                  <a:lnTo>
                    <a:pt x="0" y="3430574"/>
                  </a:lnTo>
                </a:path>
              </a:pathLst>
            </a:custGeom>
            <a:ln w="3302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328159" y="2100580"/>
              <a:ext cx="4411980" cy="475741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6" name="object 16"/>
          <p:cNvGrpSpPr/>
          <p:nvPr/>
        </p:nvGrpSpPr>
        <p:grpSpPr>
          <a:xfrm>
            <a:off x="972819" y="2738120"/>
            <a:ext cx="3263900" cy="3152140"/>
            <a:chOff x="972819" y="2738120"/>
            <a:chExt cx="3263900" cy="3152140"/>
          </a:xfrm>
        </p:grpSpPr>
        <p:sp>
          <p:nvSpPr>
            <p:cNvPr id="17" name="object 17"/>
            <p:cNvSpPr/>
            <p:nvPr/>
          </p:nvSpPr>
          <p:spPr>
            <a:xfrm>
              <a:off x="972819" y="3246120"/>
              <a:ext cx="3263900" cy="264414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000759" y="2738120"/>
              <a:ext cx="2354579" cy="64515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984499" y="2738120"/>
              <a:ext cx="497839" cy="645159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xfrm>
            <a:off x="1183821" y="2813189"/>
            <a:ext cx="28936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0" dirty="0">
                <a:solidFill>
                  <a:srgbClr val="146194"/>
                </a:solidFill>
              </a:rPr>
              <a:t>Gestión </a:t>
            </a:r>
            <a:r>
              <a:rPr sz="2400" dirty="0">
                <a:solidFill>
                  <a:srgbClr val="146194"/>
                </a:solidFill>
              </a:rPr>
              <a:t>2015 -</a:t>
            </a:r>
            <a:r>
              <a:rPr sz="2400" spc="210" dirty="0">
                <a:solidFill>
                  <a:srgbClr val="146194"/>
                </a:solidFill>
              </a:rPr>
              <a:t> </a:t>
            </a:r>
            <a:r>
              <a:rPr sz="2400" spc="-5" dirty="0">
                <a:solidFill>
                  <a:srgbClr val="146194"/>
                </a:solidFill>
              </a:rPr>
              <a:t>2021</a:t>
            </a:r>
            <a:endParaRPr sz="2400"/>
          </a:p>
        </p:txBody>
      </p:sp>
      <p:sp>
        <p:nvSpPr>
          <p:cNvPr id="21" name="object 21"/>
          <p:cNvSpPr/>
          <p:nvPr/>
        </p:nvSpPr>
        <p:spPr>
          <a:xfrm>
            <a:off x="3200400" y="2738120"/>
            <a:ext cx="1051560" cy="6451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341879" y="403859"/>
            <a:ext cx="4541520" cy="18846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33679" y="916939"/>
            <a:ext cx="8783320" cy="5941060"/>
            <a:chOff x="233679" y="916939"/>
            <a:chExt cx="8783320" cy="5941060"/>
          </a:xfrm>
        </p:grpSpPr>
        <p:sp>
          <p:nvSpPr>
            <p:cNvPr id="3" name="object 3"/>
            <p:cNvSpPr/>
            <p:nvPr/>
          </p:nvSpPr>
          <p:spPr>
            <a:xfrm>
              <a:off x="233679" y="916939"/>
              <a:ext cx="8783320" cy="594106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45439" y="3302000"/>
              <a:ext cx="3822700" cy="26416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269739" y="3302000"/>
              <a:ext cx="1574800" cy="2667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946139" y="3329939"/>
              <a:ext cx="152400" cy="18542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121400" y="3324860"/>
              <a:ext cx="91439" cy="8890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021652" y="3430815"/>
              <a:ext cx="62998" cy="31496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291579" y="3324860"/>
              <a:ext cx="795020" cy="195579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109460" y="3319779"/>
              <a:ext cx="340359" cy="248920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312003" y="945857"/>
            <a:ext cx="8625840" cy="5816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" marR="5080" indent="-6350" algn="just">
              <a:lnSpc>
                <a:spcPct val="100000"/>
              </a:lnSpc>
              <a:spcBef>
                <a:spcPts val="100"/>
              </a:spcBef>
              <a:buFont typeface="Wingdings"/>
              <a:buChar char=""/>
              <a:tabLst>
                <a:tab pos="355600" algn="l"/>
              </a:tabLst>
            </a:pPr>
            <a:r>
              <a:rPr sz="2000" b="1" spc="-265" dirty="0">
                <a:latin typeface="Arial"/>
                <a:cs typeface="Arial"/>
              </a:rPr>
              <a:t>Es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35" dirty="0">
                <a:latin typeface="Arial"/>
                <a:cs typeface="Arial"/>
              </a:rPr>
              <a:t>obligación </a:t>
            </a:r>
            <a:r>
              <a:rPr sz="2000" b="1" spc="60" dirty="0">
                <a:latin typeface="Arial"/>
                <a:cs typeface="Arial"/>
              </a:rPr>
              <a:t>legal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40" dirty="0">
                <a:latin typeface="Arial"/>
                <a:cs typeface="Arial"/>
              </a:rPr>
              <a:t>ética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15" dirty="0">
                <a:latin typeface="Arial"/>
                <a:cs typeface="Arial"/>
              </a:rPr>
              <a:t>tiene </a:t>
            </a:r>
            <a:r>
              <a:rPr sz="2000" b="1" spc="25" dirty="0">
                <a:latin typeface="Arial"/>
                <a:cs typeface="Arial"/>
              </a:rPr>
              <a:t>todo </a:t>
            </a:r>
            <a:r>
              <a:rPr sz="2000" b="1" spc="15" dirty="0">
                <a:latin typeface="Arial"/>
                <a:cs typeface="Arial"/>
              </a:rPr>
              <a:t>Gobierno </a:t>
            </a:r>
            <a:r>
              <a:rPr sz="2000" b="1" spc="25" dirty="0">
                <a:latin typeface="Arial"/>
                <a:cs typeface="Arial"/>
              </a:rPr>
              <a:t>Municipal  </a:t>
            </a:r>
            <a:r>
              <a:rPr sz="2000" b="1" spc="-30" dirty="0">
                <a:latin typeface="Arial"/>
                <a:cs typeface="Arial"/>
              </a:rPr>
              <a:t>(servidores Públicos),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20" dirty="0">
                <a:solidFill>
                  <a:srgbClr val="00B0F0"/>
                </a:solidFill>
                <a:latin typeface="Arial"/>
                <a:cs typeface="Arial"/>
              </a:rPr>
              <a:t>informar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60" dirty="0">
                <a:latin typeface="Arial"/>
                <a:cs typeface="Arial"/>
              </a:rPr>
              <a:t>ciudadanía </a:t>
            </a:r>
            <a:r>
              <a:rPr sz="2000" b="1" spc="-30" dirty="0">
                <a:latin typeface="Arial"/>
                <a:cs typeface="Arial"/>
              </a:rPr>
              <a:t>sobre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10" dirty="0">
                <a:latin typeface="Arial"/>
                <a:cs typeface="Arial"/>
              </a:rPr>
              <a:t>utilización 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-60" dirty="0">
                <a:latin typeface="Arial"/>
                <a:cs typeface="Arial"/>
              </a:rPr>
              <a:t>recursos </a:t>
            </a:r>
            <a:r>
              <a:rPr sz="2000" b="1" spc="40" dirty="0">
                <a:latin typeface="Arial"/>
                <a:cs typeface="Arial"/>
              </a:rPr>
              <a:t>del</a:t>
            </a:r>
            <a:r>
              <a:rPr sz="2000" b="1" spc="260" dirty="0">
                <a:latin typeface="Arial"/>
                <a:cs typeface="Arial"/>
              </a:rPr>
              <a:t> </a:t>
            </a:r>
            <a:r>
              <a:rPr sz="2000" b="1" spc="-40" dirty="0">
                <a:latin typeface="Arial"/>
                <a:cs typeface="Arial"/>
              </a:rPr>
              <a:t>Estado.</a:t>
            </a:r>
            <a:endParaRPr sz="2000">
              <a:latin typeface="Arial"/>
              <a:cs typeface="Arial"/>
            </a:endParaRPr>
          </a:p>
          <a:p>
            <a:pPr marL="12700" marR="8255" algn="just">
              <a:lnSpc>
                <a:spcPct val="100000"/>
              </a:lnSpc>
              <a:spcBef>
                <a:spcPts val="1080"/>
              </a:spcBef>
              <a:buFont typeface="Wingdings"/>
              <a:buChar char=""/>
              <a:tabLst>
                <a:tab pos="215265" algn="l"/>
              </a:tabLst>
            </a:pPr>
            <a:r>
              <a:rPr sz="2000" b="1" spc="-175" dirty="0">
                <a:latin typeface="Arial"/>
                <a:cs typeface="Arial"/>
              </a:rPr>
              <a:t>Los </a:t>
            </a:r>
            <a:r>
              <a:rPr sz="2000" b="1" spc="-40" dirty="0">
                <a:latin typeface="Arial"/>
                <a:cs typeface="Arial"/>
              </a:rPr>
              <a:t>servidores </a:t>
            </a:r>
            <a:r>
              <a:rPr sz="2000" b="1" spc="-10" dirty="0">
                <a:latin typeface="Arial"/>
                <a:cs typeface="Arial"/>
              </a:rPr>
              <a:t>públicos </a:t>
            </a:r>
            <a:r>
              <a:rPr sz="2000" b="1" spc="85" dirty="0">
                <a:latin typeface="Arial"/>
                <a:cs typeface="Arial"/>
              </a:rPr>
              <a:t>deben </a:t>
            </a:r>
            <a:r>
              <a:rPr sz="2000" b="1" spc="-25" dirty="0">
                <a:solidFill>
                  <a:srgbClr val="00B0F0"/>
                </a:solidFill>
                <a:latin typeface="Arial"/>
                <a:cs typeface="Arial"/>
              </a:rPr>
              <a:t>rendir </a:t>
            </a:r>
            <a:r>
              <a:rPr sz="2000" b="1" spc="35" dirty="0">
                <a:solidFill>
                  <a:srgbClr val="00B0F0"/>
                </a:solidFill>
                <a:latin typeface="Arial"/>
                <a:cs typeface="Arial"/>
              </a:rPr>
              <a:t>cuenta 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-165" dirty="0">
                <a:latin typeface="Arial"/>
                <a:cs typeface="Arial"/>
              </a:rPr>
              <a:t>sus </a:t>
            </a:r>
            <a:r>
              <a:rPr sz="2000" b="1" spc="-50" dirty="0">
                <a:latin typeface="Arial"/>
                <a:cs typeface="Arial"/>
              </a:rPr>
              <a:t>superiores  </a:t>
            </a:r>
            <a:r>
              <a:rPr sz="2000" b="1" dirty="0">
                <a:latin typeface="Arial"/>
                <a:cs typeface="Arial"/>
              </a:rPr>
              <a:t>jerárquicos y </a:t>
            </a:r>
            <a:r>
              <a:rPr sz="2000" b="1" spc="20" dirty="0">
                <a:latin typeface="Arial"/>
                <a:cs typeface="Arial"/>
              </a:rPr>
              <a:t>ante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60" dirty="0">
                <a:latin typeface="Arial"/>
                <a:cs typeface="Arial"/>
              </a:rPr>
              <a:t>ciudadanía, </a:t>
            </a:r>
            <a:r>
              <a:rPr sz="2000" b="1" spc="-15" dirty="0">
                <a:latin typeface="Arial"/>
                <a:cs typeface="Arial"/>
              </a:rPr>
              <a:t>por </a:t>
            </a:r>
            <a:r>
              <a:rPr sz="2000" b="1" spc="-80" dirty="0">
                <a:latin typeface="Arial"/>
                <a:cs typeface="Arial"/>
              </a:rPr>
              <a:t>los </a:t>
            </a:r>
            <a:r>
              <a:rPr sz="2000" b="1" spc="-65" dirty="0">
                <a:latin typeface="Arial"/>
                <a:cs typeface="Arial"/>
              </a:rPr>
              <a:t>recursos </a:t>
            </a:r>
            <a:r>
              <a:rPr sz="2000" b="1" spc="15" dirty="0">
                <a:latin typeface="Arial"/>
                <a:cs typeface="Arial"/>
              </a:rPr>
              <a:t>económicos </a:t>
            </a:r>
            <a:r>
              <a:rPr sz="2000" b="1" spc="20" dirty="0">
                <a:latin typeface="Arial"/>
                <a:cs typeface="Arial"/>
              </a:rPr>
              <a:t>del  </a:t>
            </a:r>
            <a:r>
              <a:rPr sz="2000" b="1" spc="-45" dirty="0">
                <a:latin typeface="Arial"/>
                <a:cs typeface="Arial"/>
              </a:rPr>
              <a:t>Estado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dirty="0">
                <a:latin typeface="Arial"/>
                <a:cs typeface="Arial"/>
              </a:rPr>
              <a:t>le </a:t>
            </a:r>
            <a:r>
              <a:rPr sz="2000" b="1" spc="-15" dirty="0">
                <a:latin typeface="Arial"/>
                <a:cs typeface="Arial"/>
              </a:rPr>
              <a:t>fueron</a:t>
            </a:r>
            <a:r>
              <a:rPr sz="2000" b="1" spc="39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confiados.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150">
              <a:latin typeface="Arial"/>
              <a:cs typeface="Arial"/>
            </a:endParaRPr>
          </a:p>
          <a:p>
            <a:pPr marL="12700" marR="182880">
              <a:lnSpc>
                <a:spcPct val="100000"/>
              </a:lnSpc>
            </a:pPr>
            <a:r>
              <a:rPr sz="2000" b="1" spc="-265" dirty="0">
                <a:latin typeface="Arial"/>
                <a:cs typeface="Arial"/>
              </a:rPr>
              <a:t>Es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35" dirty="0">
                <a:latin typeface="Arial"/>
                <a:cs typeface="Arial"/>
              </a:rPr>
              <a:t>obligación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5" dirty="0">
                <a:latin typeface="Arial"/>
                <a:cs typeface="Arial"/>
              </a:rPr>
              <a:t>asume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-35" dirty="0">
                <a:latin typeface="Arial"/>
                <a:cs typeface="Arial"/>
              </a:rPr>
              <a:t>servidor </a:t>
            </a:r>
            <a:r>
              <a:rPr sz="2000" b="1" spc="20" dirty="0">
                <a:latin typeface="Arial"/>
                <a:cs typeface="Arial"/>
              </a:rPr>
              <a:t>público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dirty="0">
                <a:latin typeface="Arial"/>
                <a:cs typeface="Arial"/>
              </a:rPr>
              <a:t>responder </a:t>
            </a:r>
            <a:r>
              <a:rPr sz="2000" b="1" spc="-15" dirty="0">
                <a:latin typeface="Arial"/>
                <a:cs typeface="Arial"/>
              </a:rPr>
              <a:t>por  </a:t>
            </a:r>
            <a:r>
              <a:rPr sz="2000" b="1" spc="-165" dirty="0">
                <a:latin typeface="Arial"/>
                <a:cs typeface="Arial"/>
              </a:rPr>
              <a:t>sus </a:t>
            </a:r>
            <a:r>
              <a:rPr sz="2000" b="1" dirty="0">
                <a:latin typeface="Arial"/>
                <a:cs typeface="Arial"/>
              </a:rPr>
              <a:t>actos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5" dirty="0">
                <a:latin typeface="Arial"/>
                <a:cs typeface="Arial"/>
              </a:rPr>
              <a:t>administración </a:t>
            </a:r>
            <a:r>
              <a:rPr sz="2000" b="1" spc="40" dirty="0">
                <a:latin typeface="Arial"/>
                <a:cs typeface="Arial"/>
              </a:rPr>
              <a:t>pública, </a:t>
            </a:r>
            <a:r>
              <a:rPr sz="2000" b="1" spc="60" dirty="0">
                <a:latin typeface="Arial"/>
                <a:cs typeface="Arial"/>
              </a:rPr>
              <a:t>ya </a:t>
            </a:r>
            <a:r>
              <a:rPr sz="2000" b="1" spc="10" dirty="0">
                <a:latin typeface="Arial"/>
                <a:cs typeface="Arial"/>
              </a:rPr>
              <a:t>sea </a:t>
            </a:r>
            <a:r>
              <a:rPr sz="2000" b="1" spc="-15" dirty="0">
                <a:latin typeface="Arial"/>
                <a:cs typeface="Arial"/>
              </a:rPr>
              <a:t>por </a:t>
            </a:r>
            <a:r>
              <a:rPr sz="2000" b="1" spc="45" dirty="0">
                <a:latin typeface="Arial"/>
                <a:cs typeface="Arial"/>
              </a:rPr>
              <a:t>acción </a:t>
            </a:r>
            <a:r>
              <a:rPr sz="2000" b="1" spc="-25" dirty="0">
                <a:latin typeface="Arial"/>
                <a:cs typeface="Arial"/>
              </a:rPr>
              <a:t>u</a:t>
            </a:r>
            <a:r>
              <a:rPr sz="2000" b="1" spc="35" dirty="0">
                <a:latin typeface="Arial"/>
                <a:cs typeface="Arial"/>
              </a:rPr>
              <a:t> </a:t>
            </a:r>
            <a:r>
              <a:rPr sz="2000" b="1" spc="-30" dirty="0">
                <a:latin typeface="Arial"/>
                <a:cs typeface="Arial"/>
              </a:rPr>
              <a:t>omisión.</a:t>
            </a:r>
            <a:endParaRPr sz="2000">
              <a:latin typeface="Arial"/>
              <a:cs typeface="Arial"/>
            </a:endParaRPr>
          </a:p>
          <a:p>
            <a:pPr marL="12700" marR="187960">
              <a:lnSpc>
                <a:spcPct val="100000"/>
              </a:lnSpc>
              <a:spcBef>
                <a:spcPts val="1080"/>
              </a:spcBef>
            </a:pPr>
            <a:r>
              <a:rPr sz="2000" b="1" spc="-20" dirty="0">
                <a:solidFill>
                  <a:srgbClr val="FF0000"/>
                </a:solidFill>
                <a:latin typeface="Arial"/>
                <a:cs typeface="Arial"/>
              </a:rPr>
              <a:t>Artículo </a:t>
            </a:r>
            <a:r>
              <a:rPr sz="2000" b="1" dirty="0">
                <a:solidFill>
                  <a:srgbClr val="FF0000"/>
                </a:solidFill>
                <a:latin typeface="Arial"/>
                <a:cs typeface="Arial"/>
              </a:rPr>
              <a:t>5. </a:t>
            </a:r>
            <a:r>
              <a:rPr sz="2000" b="1" spc="-5" dirty="0">
                <a:solidFill>
                  <a:srgbClr val="FF0000"/>
                </a:solidFill>
                <a:latin typeface="Arial"/>
                <a:cs typeface="Arial"/>
              </a:rPr>
              <a:t>(Transparencia) </a:t>
            </a:r>
            <a:r>
              <a:rPr sz="2000" b="1" spc="-185" dirty="0">
                <a:latin typeface="Arial"/>
                <a:cs typeface="Arial"/>
              </a:rPr>
              <a:t>El </a:t>
            </a:r>
            <a:r>
              <a:rPr sz="2000" b="1" spc="50" dirty="0">
                <a:latin typeface="Arial"/>
                <a:cs typeface="Arial"/>
              </a:rPr>
              <a:t>desempeño </a:t>
            </a:r>
            <a:r>
              <a:rPr sz="2000" b="1" dirty="0">
                <a:latin typeface="Arial"/>
                <a:cs typeface="Arial"/>
              </a:rPr>
              <a:t>transparente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15" dirty="0">
                <a:latin typeface="Arial"/>
                <a:cs typeface="Arial"/>
              </a:rPr>
              <a:t>funciones  por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-40" dirty="0">
                <a:latin typeface="Arial"/>
                <a:cs typeface="Arial"/>
              </a:rPr>
              <a:t>servidores </a:t>
            </a:r>
            <a:r>
              <a:rPr sz="2000" b="1" spc="-10" dirty="0">
                <a:latin typeface="Arial"/>
                <a:cs typeface="Arial"/>
              </a:rPr>
              <a:t>públicos, </a:t>
            </a:r>
            <a:r>
              <a:rPr sz="2000" b="1" spc="20" dirty="0">
                <a:latin typeface="Arial"/>
                <a:cs typeface="Arial"/>
              </a:rPr>
              <a:t>base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25" dirty="0">
                <a:latin typeface="Arial"/>
                <a:cs typeface="Arial"/>
              </a:rPr>
              <a:t>credibilidad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165" dirty="0">
                <a:latin typeface="Arial"/>
                <a:cs typeface="Arial"/>
              </a:rPr>
              <a:t>sus </a:t>
            </a:r>
            <a:r>
              <a:rPr sz="2000" b="1" dirty="0">
                <a:latin typeface="Arial"/>
                <a:cs typeface="Arial"/>
              </a:rPr>
              <a:t>actos,  </a:t>
            </a:r>
            <a:r>
              <a:rPr sz="2000" b="1" spc="-5" dirty="0">
                <a:latin typeface="Arial"/>
                <a:cs typeface="Arial"/>
              </a:rPr>
              <a:t>involucra: </a:t>
            </a:r>
            <a:r>
              <a:rPr sz="2000" b="1" spc="35" dirty="0">
                <a:latin typeface="Arial"/>
                <a:cs typeface="Arial"/>
              </a:rPr>
              <a:t>generar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55" dirty="0">
                <a:latin typeface="Arial"/>
                <a:cs typeface="Arial"/>
              </a:rPr>
              <a:t>transmitir </a:t>
            </a:r>
            <a:r>
              <a:rPr sz="2000" b="1" spc="55" dirty="0">
                <a:latin typeface="Arial"/>
                <a:cs typeface="Arial"/>
              </a:rPr>
              <a:t>expeditamente </a:t>
            </a:r>
            <a:r>
              <a:rPr sz="2000" b="1" spc="10" dirty="0">
                <a:solidFill>
                  <a:srgbClr val="00B0F0"/>
                </a:solidFill>
                <a:latin typeface="Arial"/>
                <a:cs typeface="Arial"/>
              </a:rPr>
              <a:t>información </a:t>
            </a:r>
            <a:r>
              <a:rPr sz="2000" b="1" spc="-50" dirty="0">
                <a:solidFill>
                  <a:srgbClr val="00B0F0"/>
                </a:solidFill>
                <a:latin typeface="Arial"/>
                <a:cs typeface="Arial"/>
              </a:rPr>
              <a:t>útil,  </a:t>
            </a:r>
            <a:r>
              <a:rPr sz="2000" b="1" spc="10" dirty="0">
                <a:latin typeface="Arial"/>
                <a:cs typeface="Arial"/>
              </a:rPr>
              <a:t>oportuna, </a:t>
            </a:r>
            <a:r>
              <a:rPr sz="2000" b="1" spc="5" dirty="0">
                <a:latin typeface="Arial"/>
                <a:cs typeface="Arial"/>
              </a:rPr>
              <a:t>pertinente, </a:t>
            </a:r>
            <a:r>
              <a:rPr sz="2000" b="1" spc="10" dirty="0">
                <a:solidFill>
                  <a:srgbClr val="00B0F0"/>
                </a:solidFill>
                <a:latin typeface="Arial"/>
                <a:cs typeface="Arial"/>
              </a:rPr>
              <a:t>comprensible, </a:t>
            </a:r>
            <a:r>
              <a:rPr sz="2000" b="1" spc="25" dirty="0">
                <a:solidFill>
                  <a:srgbClr val="00B0F0"/>
                </a:solidFill>
                <a:latin typeface="Arial"/>
                <a:cs typeface="Arial"/>
              </a:rPr>
              <a:t>confiable </a:t>
            </a:r>
            <a:r>
              <a:rPr sz="2000" b="1" dirty="0">
                <a:solidFill>
                  <a:srgbClr val="00B0F0"/>
                </a:solidFill>
                <a:latin typeface="Arial"/>
                <a:cs typeface="Arial"/>
              </a:rPr>
              <a:t>y </a:t>
            </a:r>
            <a:r>
              <a:rPr sz="2000" b="1" spc="25" dirty="0">
                <a:solidFill>
                  <a:srgbClr val="00B0F0"/>
                </a:solidFill>
                <a:latin typeface="Arial"/>
                <a:cs typeface="Arial"/>
              </a:rPr>
              <a:t>verificable,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-165" dirty="0">
                <a:latin typeface="Arial"/>
                <a:cs typeface="Arial"/>
              </a:rPr>
              <a:t>sus  </a:t>
            </a:r>
            <a:r>
              <a:rPr sz="2000" b="1" spc="-40" dirty="0">
                <a:latin typeface="Arial"/>
                <a:cs typeface="Arial"/>
              </a:rPr>
              <a:t>superiores </a:t>
            </a:r>
            <a:r>
              <a:rPr sz="2000" b="1" dirty="0">
                <a:latin typeface="Arial"/>
                <a:cs typeface="Arial"/>
              </a:rPr>
              <a:t>jerárquicos y a </a:t>
            </a:r>
            <a:r>
              <a:rPr sz="2000" b="1" spc="20" dirty="0">
                <a:latin typeface="Arial"/>
                <a:cs typeface="Arial"/>
              </a:rPr>
              <a:t>cualquier </a:t>
            </a:r>
            <a:r>
              <a:rPr sz="2000" b="1" spc="-20" dirty="0">
                <a:latin typeface="Arial"/>
                <a:cs typeface="Arial"/>
              </a:rPr>
              <a:t>otra </a:t>
            </a:r>
            <a:r>
              <a:rPr sz="2000" b="1" spc="-5" dirty="0">
                <a:latin typeface="Arial"/>
                <a:cs typeface="Arial"/>
              </a:rPr>
              <a:t>persona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-35" dirty="0">
                <a:latin typeface="Arial"/>
                <a:cs typeface="Arial"/>
              </a:rPr>
              <a:t>esté </a:t>
            </a:r>
            <a:r>
              <a:rPr sz="2000" b="1" spc="55" dirty="0">
                <a:latin typeface="Arial"/>
                <a:cs typeface="Arial"/>
              </a:rPr>
              <a:t>facultada 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spc="-40" dirty="0">
                <a:latin typeface="Arial"/>
                <a:cs typeface="Arial"/>
              </a:rPr>
              <a:t>supervisar </a:t>
            </a:r>
            <a:r>
              <a:rPr sz="2000" b="1" spc="-165" dirty="0">
                <a:latin typeface="Arial"/>
                <a:cs typeface="Arial"/>
              </a:rPr>
              <a:t>sus</a:t>
            </a:r>
            <a:r>
              <a:rPr sz="2000" b="1" spc="204" dirty="0">
                <a:latin typeface="Arial"/>
                <a:cs typeface="Arial"/>
              </a:rPr>
              <a:t> </a:t>
            </a:r>
            <a:r>
              <a:rPr sz="2000" b="1" spc="30" dirty="0">
                <a:latin typeface="Arial"/>
                <a:cs typeface="Arial"/>
              </a:rPr>
              <a:t>actividades.</a:t>
            </a:r>
            <a:endParaRPr sz="2000">
              <a:latin typeface="Arial"/>
              <a:cs typeface="Arial"/>
            </a:endParaRPr>
          </a:p>
          <a:p>
            <a:pPr marL="12700" marR="545465">
              <a:lnSpc>
                <a:spcPct val="100000"/>
              </a:lnSpc>
            </a:pPr>
            <a:r>
              <a:rPr sz="2000" b="1" spc="-40" dirty="0">
                <a:latin typeface="Arial"/>
                <a:cs typeface="Arial"/>
              </a:rPr>
              <a:t>Asimismo, </a:t>
            </a:r>
            <a:r>
              <a:rPr sz="2000" b="1" spc="-10" dirty="0">
                <a:solidFill>
                  <a:srgbClr val="00B0F0"/>
                </a:solidFill>
                <a:latin typeface="Arial"/>
                <a:cs typeface="Arial"/>
              </a:rPr>
              <a:t>preservar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25" dirty="0">
                <a:latin typeface="Arial"/>
                <a:cs typeface="Arial"/>
              </a:rPr>
              <a:t>permitir </a:t>
            </a:r>
            <a:r>
              <a:rPr sz="2000" b="1" spc="25" dirty="0">
                <a:latin typeface="Arial"/>
                <a:cs typeface="Arial"/>
              </a:rPr>
              <a:t>en todo </a:t>
            </a:r>
            <a:r>
              <a:rPr sz="2000" b="1" spc="40" dirty="0">
                <a:latin typeface="Arial"/>
                <a:cs typeface="Arial"/>
              </a:rPr>
              <a:t>momento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35" dirty="0">
                <a:latin typeface="Arial"/>
                <a:cs typeface="Arial"/>
              </a:rPr>
              <a:t>acceso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-30" dirty="0">
                <a:latin typeface="Arial"/>
                <a:cs typeface="Arial"/>
              </a:rPr>
              <a:t>esta  </a:t>
            </a:r>
            <a:r>
              <a:rPr sz="2000" b="1" spc="10" dirty="0">
                <a:latin typeface="Arial"/>
                <a:cs typeface="Arial"/>
              </a:rPr>
              <a:t>información.</a:t>
            </a:r>
            <a:endParaRPr sz="20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737360" y="203200"/>
            <a:ext cx="3342640" cy="27432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234940" y="210820"/>
            <a:ext cx="388620" cy="25907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755640" y="210820"/>
            <a:ext cx="528320" cy="259079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395720" y="203200"/>
            <a:ext cx="1176020" cy="274320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6" name="object 16"/>
          <p:cNvGrpSpPr/>
          <p:nvPr/>
        </p:nvGrpSpPr>
        <p:grpSpPr>
          <a:xfrm>
            <a:off x="3533140" y="629919"/>
            <a:ext cx="2252980" cy="274320"/>
            <a:chOff x="3533140" y="629919"/>
            <a:chExt cx="2252980" cy="274320"/>
          </a:xfrm>
        </p:grpSpPr>
        <p:sp>
          <p:nvSpPr>
            <p:cNvPr id="17" name="object 17"/>
            <p:cNvSpPr/>
            <p:nvPr/>
          </p:nvSpPr>
          <p:spPr>
            <a:xfrm>
              <a:off x="3533140" y="629919"/>
              <a:ext cx="1043939" cy="266700"/>
            </a:xfrm>
            <a:prstGeom prst="rect">
              <a:avLst/>
            </a:prstGeom>
            <a:blipFill>
              <a:blip r:embed="rId1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4615180" y="629919"/>
              <a:ext cx="124460" cy="124460"/>
            </a:xfrm>
            <a:prstGeom prst="rect">
              <a:avLst/>
            </a:prstGeom>
            <a:blipFill>
              <a:blip r:embed="rId1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4876800" y="629919"/>
              <a:ext cx="909320" cy="274319"/>
            </a:xfrm>
            <a:prstGeom prst="rect">
              <a:avLst/>
            </a:prstGeom>
            <a:blipFill>
              <a:blip r:embed="rId1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/>
          <p:nvPr/>
        </p:nvSpPr>
        <p:spPr>
          <a:xfrm>
            <a:off x="8204200" y="6096000"/>
            <a:ext cx="939800" cy="761999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73100" y="673100"/>
            <a:ext cx="7993380" cy="48971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51723" y="2875318"/>
            <a:ext cx="7665084" cy="1549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000" b="1" spc="20" dirty="0">
                <a:latin typeface="Arial"/>
                <a:cs typeface="Arial"/>
              </a:rPr>
              <a:t>Acceso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10" dirty="0">
                <a:latin typeface="Arial"/>
                <a:cs typeface="Arial"/>
              </a:rPr>
              <a:t>la información </a:t>
            </a:r>
            <a:r>
              <a:rPr sz="2000" b="1" spc="-80" dirty="0">
                <a:latin typeface="Arial"/>
                <a:cs typeface="Arial"/>
              </a:rPr>
              <a:t>es </a:t>
            </a:r>
            <a:r>
              <a:rPr sz="2000" b="1" spc="-25" dirty="0">
                <a:latin typeface="Arial"/>
                <a:cs typeface="Arial"/>
              </a:rPr>
              <a:t>un </a:t>
            </a:r>
            <a:r>
              <a:rPr sz="2000" b="1" spc="45" dirty="0">
                <a:latin typeface="Arial"/>
                <a:cs typeface="Arial"/>
              </a:rPr>
              <a:t>derecho </a:t>
            </a:r>
            <a:r>
              <a:rPr sz="2000" b="1" spc="40" dirty="0">
                <a:latin typeface="Arial"/>
                <a:cs typeface="Arial"/>
              </a:rPr>
              <a:t>fundamental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40" dirty="0">
                <a:latin typeface="Arial"/>
                <a:cs typeface="Arial"/>
              </a:rPr>
              <a:t>las  </a:t>
            </a:r>
            <a:r>
              <a:rPr sz="2000" b="1" spc="-25" dirty="0">
                <a:latin typeface="Arial"/>
                <a:cs typeface="Arial"/>
              </a:rPr>
              <a:t>personas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35" dirty="0">
                <a:latin typeface="Arial"/>
                <a:cs typeface="Arial"/>
              </a:rPr>
              <a:t>conocer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60" dirty="0">
                <a:latin typeface="Arial"/>
                <a:cs typeface="Arial"/>
              </a:rPr>
              <a:t>manejo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dirty="0">
                <a:latin typeface="Arial"/>
                <a:cs typeface="Arial"/>
              </a:rPr>
              <a:t>cosa </a:t>
            </a:r>
            <a:r>
              <a:rPr sz="2000" b="1" spc="40" dirty="0">
                <a:latin typeface="Arial"/>
                <a:cs typeface="Arial"/>
              </a:rPr>
              <a:t>pública. </a:t>
            </a:r>
            <a:r>
              <a:rPr sz="2000" b="1" spc="-25" dirty="0">
                <a:latin typeface="Arial"/>
                <a:cs typeface="Arial"/>
              </a:rPr>
              <a:t>Permite </a:t>
            </a:r>
            <a:r>
              <a:rPr sz="2000" b="1" dirty="0">
                <a:latin typeface="Arial"/>
                <a:cs typeface="Arial"/>
              </a:rPr>
              <a:t>a 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35" dirty="0">
                <a:latin typeface="Arial"/>
                <a:cs typeface="Arial"/>
              </a:rPr>
              <a:t>ciudadanos </a:t>
            </a:r>
            <a:r>
              <a:rPr sz="2000" b="1" spc="15" dirty="0">
                <a:latin typeface="Arial"/>
                <a:cs typeface="Arial"/>
              </a:rPr>
              <a:t>saber </a:t>
            </a:r>
            <a:r>
              <a:rPr sz="2000" b="1" spc="75" dirty="0">
                <a:latin typeface="Arial"/>
                <a:cs typeface="Arial"/>
              </a:rPr>
              <a:t>acerca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spc="-25" dirty="0">
                <a:latin typeface="Arial"/>
                <a:cs typeface="Arial"/>
              </a:rPr>
              <a:t>destino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80" dirty="0">
                <a:latin typeface="Arial"/>
                <a:cs typeface="Arial"/>
              </a:rPr>
              <a:t>uso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-60" dirty="0">
                <a:latin typeface="Arial"/>
                <a:cs typeface="Arial"/>
              </a:rPr>
              <a:t>recursos  </a:t>
            </a:r>
            <a:r>
              <a:rPr sz="2000" b="1" spc="-10" dirty="0">
                <a:latin typeface="Arial"/>
                <a:cs typeface="Arial"/>
              </a:rPr>
              <a:t>públicos, </a:t>
            </a:r>
            <a:r>
              <a:rPr sz="2000" b="1" spc="-15" dirty="0">
                <a:latin typeface="Arial"/>
                <a:cs typeface="Arial"/>
              </a:rPr>
              <a:t>constituyéndose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spc="-25" dirty="0">
                <a:latin typeface="Arial"/>
                <a:cs typeface="Arial"/>
              </a:rPr>
              <a:t>un </a:t>
            </a:r>
            <a:r>
              <a:rPr sz="2000" b="1" spc="-35" dirty="0">
                <a:latin typeface="Arial"/>
                <a:cs typeface="Arial"/>
              </a:rPr>
              <a:t>instrumento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35" dirty="0">
                <a:latin typeface="Arial"/>
                <a:cs typeface="Arial"/>
              </a:rPr>
              <a:t>participación  </a:t>
            </a:r>
            <a:r>
              <a:rPr sz="2000" b="1" spc="75" dirty="0">
                <a:latin typeface="Arial"/>
                <a:cs typeface="Arial"/>
              </a:rPr>
              <a:t>ciudadana.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25219" y="1536700"/>
            <a:ext cx="6977380" cy="11938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53185" y="1159385"/>
            <a:ext cx="6306820" cy="1299845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321310" algn="ctr">
              <a:lnSpc>
                <a:spcPct val="100000"/>
              </a:lnSpc>
              <a:spcBef>
                <a:spcPts val="590"/>
              </a:spcBef>
            </a:pPr>
            <a:r>
              <a:rPr sz="2800" spc="-240" dirty="0">
                <a:solidFill>
                  <a:srgbClr val="003399"/>
                </a:solidFill>
              </a:rPr>
              <a:t>DECRETO </a:t>
            </a:r>
            <a:r>
              <a:rPr sz="2800" spc="-229" dirty="0">
                <a:solidFill>
                  <a:srgbClr val="003399"/>
                </a:solidFill>
              </a:rPr>
              <a:t>SUPREMO </a:t>
            </a:r>
            <a:r>
              <a:rPr sz="2800" dirty="0">
                <a:solidFill>
                  <a:srgbClr val="003399"/>
                </a:solidFill>
              </a:rPr>
              <a:t>N °</a:t>
            </a:r>
            <a:r>
              <a:rPr sz="2800" spc="-455" dirty="0">
                <a:solidFill>
                  <a:srgbClr val="003399"/>
                </a:solidFill>
              </a:rPr>
              <a:t> </a:t>
            </a:r>
            <a:r>
              <a:rPr sz="2800" spc="-5" dirty="0">
                <a:solidFill>
                  <a:srgbClr val="003399"/>
                </a:solidFill>
              </a:rPr>
              <a:t>214</a:t>
            </a:r>
            <a:endParaRPr sz="2800"/>
          </a:p>
          <a:p>
            <a:pPr marL="1672589" marR="5080" indent="-1660525">
              <a:lnSpc>
                <a:spcPct val="100000"/>
              </a:lnSpc>
              <a:spcBef>
                <a:spcPts val="420"/>
              </a:spcBef>
            </a:pPr>
            <a:r>
              <a:rPr sz="2400" spc="-30" dirty="0">
                <a:solidFill>
                  <a:srgbClr val="002060"/>
                </a:solidFill>
              </a:rPr>
              <a:t>Política </a:t>
            </a:r>
            <a:r>
              <a:rPr sz="2400" spc="40" dirty="0">
                <a:solidFill>
                  <a:srgbClr val="002060"/>
                </a:solidFill>
              </a:rPr>
              <a:t>Nacional </a:t>
            </a:r>
            <a:r>
              <a:rPr sz="2400" spc="45" dirty="0">
                <a:solidFill>
                  <a:srgbClr val="002060"/>
                </a:solidFill>
              </a:rPr>
              <a:t>de </a:t>
            </a:r>
            <a:r>
              <a:rPr sz="2400" spc="-35" dirty="0">
                <a:solidFill>
                  <a:srgbClr val="002060"/>
                </a:solidFill>
              </a:rPr>
              <a:t>Transparencia </a:t>
            </a:r>
            <a:r>
              <a:rPr sz="2400" dirty="0">
                <a:solidFill>
                  <a:srgbClr val="002060"/>
                </a:solidFill>
              </a:rPr>
              <a:t>y </a:t>
            </a:r>
            <a:r>
              <a:rPr sz="2400" spc="-30" dirty="0">
                <a:solidFill>
                  <a:srgbClr val="002060"/>
                </a:solidFill>
              </a:rPr>
              <a:t>Lucha  </a:t>
            </a:r>
            <a:r>
              <a:rPr sz="2400" spc="-15" dirty="0">
                <a:solidFill>
                  <a:srgbClr val="002060"/>
                </a:solidFill>
              </a:rPr>
              <a:t>Contra </a:t>
            </a:r>
            <a:r>
              <a:rPr sz="2400" spc="15" dirty="0">
                <a:solidFill>
                  <a:srgbClr val="002060"/>
                </a:solidFill>
              </a:rPr>
              <a:t>la</a:t>
            </a:r>
            <a:r>
              <a:rPr sz="2400" spc="85" dirty="0">
                <a:solidFill>
                  <a:srgbClr val="002060"/>
                </a:solidFill>
              </a:rPr>
              <a:t> </a:t>
            </a:r>
            <a:r>
              <a:rPr sz="2400" spc="-10" dirty="0">
                <a:solidFill>
                  <a:srgbClr val="002060"/>
                </a:solidFill>
              </a:rPr>
              <a:t>Corrupción</a:t>
            </a:r>
            <a:endParaRPr sz="2400"/>
          </a:p>
        </p:txBody>
      </p:sp>
      <p:sp>
        <p:nvSpPr>
          <p:cNvPr id="6" name="object 6"/>
          <p:cNvSpPr/>
          <p:nvPr/>
        </p:nvSpPr>
        <p:spPr>
          <a:xfrm>
            <a:off x="8209280" y="6088379"/>
            <a:ext cx="934720" cy="7594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52979" y="4312920"/>
            <a:ext cx="4589780" cy="25450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15298" y="392214"/>
            <a:ext cx="454533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50950" marR="5080" indent="-1238885">
              <a:lnSpc>
                <a:spcPct val="100000"/>
              </a:lnSpc>
              <a:spcBef>
                <a:spcPts val="100"/>
              </a:spcBef>
            </a:pPr>
            <a:r>
              <a:rPr sz="2800" spc="-155" dirty="0">
                <a:solidFill>
                  <a:srgbClr val="002060"/>
                </a:solidFill>
              </a:rPr>
              <a:t>¿QUÉ </a:t>
            </a:r>
            <a:r>
              <a:rPr sz="2800" spc="-415" dirty="0">
                <a:solidFill>
                  <a:srgbClr val="002060"/>
                </a:solidFill>
              </a:rPr>
              <a:t>ES </a:t>
            </a:r>
            <a:r>
              <a:rPr sz="2800" spc="-240" dirty="0">
                <a:solidFill>
                  <a:srgbClr val="002060"/>
                </a:solidFill>
              </a:rPr>
              <a:t>LA </a:t>
            </a:r>
            <a:r>
              <a:rPr sz="2800" spc="-20" dirty="0">
                <a:solidFill>
                  <a:srgbClr val="002060"/>
                </a:solidFill>
              </a:rPr>
              <a:t>INFORMACIÓN  </a:t>
            </a:r>
            <a:r>
              <a:rPr sz="2800" spc="-100" dirty="0">
                <a:solidFill>
                  <a:srgbClr val="002060"/>
                </a:solidFill>
              </a:rPr>
              <a:t>MUNICIPAL?</a:t>
            </a:r>
            <a:endParaRPr sz="2800"/>
          </a:p>
        </p:txBody>
      </p:sp>
      <p:sp>
        <p:nvSpPr>
          <p:cNvPr id="3" name="object 3"/>
          <p:cNvSpPr/>
          <p:nvPr/>
        </p:nvSpPr>
        <p:spPr>
          <a:xfrm>
            <a:off x="396240" y="1341119"/>
            <a:ext cx="8280400" cy="22326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96240" y="1341119"/>
            <a:ext cx="8280400" cy="2232660"/>
          </a:xfrm>
          <a:prstGeom prst="rect">
            <a:avLst/>
          </a:prstGeom>
        </p:spPr>
        <p:txBody>
          <a:bodyPr vert="horz" wrap="square" lIns="0" tIns="120014" rIns="0" bIns="0" rtlCol="0">
            <a:spAutoFit/>
          </a:bodyPr>
          <a:lstStyle/>
          <a:p>
            <a:pPr marL="385445" marR="1029335" indent="-295275">
              <a:lnSpc>
                <a:spcPct val="100000"/>
              </a:lnSpc>
              <a:spcBef>
                <a:spcPts val="944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-265" dirty="0">
                <a:latin typeface="Arial"/>
                <a:cs typeface="Arial"/>
              </a:rPr>
              <a:t>Es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-5" dirty="0">
                <a:latin typeface="Arial"/>
                <a:cs typeface="Arial"/>
              </a:rPr>
              <a:t>conjunto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dirty="0">
                <a:latin typeface="Arial"/>
                <a:cs typeface="Arial"/>
              </a:rPr>
              <a:t>datos </a:t>
            </a:r>
            <a:r>
              <a:rPr sz="2000" b="1" spc="10" dirty="0">
                <a:latin typeface="Arial"/>
                <a:cs typeface="Arial"/>
              </a:rPr>
              <a:t>organizados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spc="5" dirty="0">
                <a:latin typeface="Arial"/>
                <a:cs typeface="Arial"/>
              </a:rPr>
              <a:t>Municipio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90" dirty="0">
                <a:latin typeface="Arial"/>
                <a:cs typeface="Arial"/>
              </a:rPr>
              <a:t>del  </a:t>
            </a:r>
            <a:r>
              <a:rPr sz="2000" b="1" spc="15" dirty="0">
                <a:latin typeface="Arial"/>
                <a:cs typeface="Arial"/>
              </a:rPr>
              <a:t>Gobierno </a:t>
            </a:r>
            <a:r>
              <a:rPr sz="2000" b="1" spc="10" dirty="0">
                <a:latin typeface="Arial"/>
                <a:cs typeface="Arial"/>
              </a:rPr>
              <a:t>Autónomo</a:t>
            </a:r>
            <a:r>
              <a:rPr sz="2000" b="1" spc="70" dirty="0">
                <a:latin typeface="Arial"/>
                <a:cs typeface="Arial"/>
              </a:rPr>
              <a:t> </a:t>
            </a:r>
            <a:r>
              <a:rPr sz="2000" b="1" spc="25" dirty="0">
                <a:latin typeface="Arial"/>
                <a:cs typeface="Arial"/>
              </a:rPr>
              <a:t>Municipal.</a:t>
            </a:r>
            <a:endParaRPr sz="2000">
              <a:latin typeface="Arial"/>
              <a:cs typeface="Arial"/>
            </a:endParaRPr>
          </a:p>
          <a:p>
            <a:pPr marL="383540" marR="893444" indent="-293370">
              <a:lnSpc>
                <a:spcPct val="100000"/>
              </a:lnSpc>
              <a:spcBef>
                <a:spcPts val="1800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-125" dirty="0">
                <a:latin typeface="Arial"/>
                <a:cs typeface="Arial"/>
              </a:rPr>
              <a:t>Está </a:t>
            </a:r>
            <a:r>
              <a:rPr sz="2000" b="1" spc="-25" dirty="0">
                <a:latin typeface="Arial"/>
                <a:cs typeface="Arial"/>
              </a:rPr>
              <a:t>constituida </a:t>
            </a:r>
            <a:r>
              <a:rPr sz="2000" b="1" spc="-15" dirty="0">
                <a:latin typeface="Arial"/>
                <a:cs typeface="Arial"/>
              </a:rPr>
              <a:t>por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dirty="0">
                <a:latin typeface="Arial"/>
                <a:cs typeface="Arial"/>
              </a:rPr>
              <a:t>datos,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-10" dirty="0">
                <a:latin typeface="Arial"/>
                <a:cs typeface="Arial"/>
              </a:rPr>
              <a:t>productos,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-75" dirty="0">
                <a:latin typeface="Arial"/>
                <a:cs typeface="Arial"/>
              </a:rPr>
              <a:t>procesos  </a:t>
            </a:r>
            <a:r>
              <a:rPr sz="2000" b="1" spc="-10" dirty="0">
                <a:latin typeface="Arial"/>
                <a:cs typeface="Arial"/>
              </a:rPr>
              <a:t>desarrollados </a:t>
            </a:r>
            <a:r>
              <a:rPr sz="2000" b="1" spc="-15" dirty="0">
                <a:latin typeface="Arial"/>
                <a:cs typeface="Arial"/>
              </a:rPr>
              <a:t>por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15" dirty="0">
                <a:latin typeface="Arial"/>
                <a:cs typeface="Arial"/>
              </a:rPr>
              <a:t>Gobierno </a:t>
            </a:r>
            <a:r>
              <a:rPr sz="2000" b="1" spc="10" dirty="0">
                <a:latin typeface="Arial"/>
                <a:cs typeface="Arial"/>
              </a:rPr>
              <a:t>Autónomo</a:t>
            </a:r>
            <a:r>
              <a:rPr sz="2000" b="1" spc="290" dirty="0">
                <a:latin typeface="Arial"/>
                <a:cs typeface="Arial"/>
              </a:rPr>
              <a:t> </a:t>
            </a:r>
            <a:r>
              <a:rPr sz="2000" b="1" spc="25" dirty="0">
                <a:latin typeface="Arial"/>
                <a:cs typeface="Arial"/>
              </a:rPr>
              <a:t>Municipal.</a:t>
            </a:r>
            <a:endParaRPr sz="2000">
              <a:latin typeface="Arial"/>
              <a:cs typeface="Arial"/>
            </a:endParaRPr>
          </a:p>
          <a:p>
            <a:pPr marL="90170">
              <a:lnSpc>
                <a:spcPct val="100000"/>
              </a:lnSpc>
              <a:spcBef>
                <a:spcPts val="1800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-90" dirty="0">
                <a:latin typeface="Arial"/>
                <a:cs typeface="Arial"/>
              </a:rPr>
              <a:t>Son los </a:t>
            </a:r>
            <a:r>
              <a:rPr sz="2000" b="1" spc="-30" dirty="0">
                <a:latin typeface="Arial"/>
                <a:cs typeface="Arial"/>
              </a:rPr>
              <a:t>resultados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35" dirty="0">
                <a:latin typeface="Arial"/>
                <a:cs typeface="Arial"/>
              </a:rPr>
              <a:t>gestión: </a:t>
            </a:r>
            <a:r>
              <a:rPr sz="2000" b="1" dirty="0">
                <a:latin typeface="Arial"/>
                <a:cs typeface="Arial"/>
              </a:rPr>
              <a:t>2015 </a:t>
            </a:r>
            <a:r>
              <a:rPr sz="2000" b="1" spc="-114" dirty="0">
                <a:latin typeface="Arial"/>
                <a:cs typeface="Arial"/>
              </a:rPr>
              <a:t>–</a:t>
            </a:r>
            <a:r>
              <a:rPr sz="2000" b="1" spc="100" dirty="0">
                <a:latin typeface="Arial"/>
                <a:cs typeface="Arial"/>
              </a:rPr>
              <a:t> </a:t>
            </a:r>
            <a:r>
              <a:rPr sz="2000" b="1" spc="5" dirty="0">
                <a:latin typeface="Arial"/>
                <a:cs typeface="Arial"/>
              </a:rPr>
              <a:t>2021.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538480" y="3589020"/>
            <a:ext cx="8605520" cy="3268979"/>
            <a:chOff x="538480" y="3589020"/>
            <a:chExt cx="8605520" cy="3268979"/>
          </a:xfrm>
        </p:grpSpPr>
        <p:sp>
          <p:nvSpPr>
            <p:cNvPr id="6" name="object 6"/>
            <p:cNvSpPr/>
            <p:nvPr/>
          </p:nvSpPr>
          <p:spPr>
            <a:xfrm>
              <a:off x="538480" y="3632199"/>
              <a:ext cx="4104640" cy="32257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516120" y="3589020"/>
              <a:ext cx="4160520" cy="326897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227060" y="6085839"/>
              <a:ext cx="916940" cy="75945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9259" y="571500"/>
            <a:ext cx="8176259" cy="4216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22579" y="1084580"/>
            <a:ext cx="8465820" cy="47853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02267" y="1113142"/>
            <a:ext cx="8074025" cy="467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125" dirty="0">
                <a:latin typeface="Arial"/>
                <a:cs typeface="Arial"/>
              </a:rPr>
              <a:t>La </a:t>
            </a:r>
            <a:r>
              <a:rPr sz="2000" b="1" spc="10" dirty="0">
                <a:latin typeface="Arial"/>
                <a:cs typeface="Arial"/>
              </a:rPr>
              <a:t>información </a:t>
            </a:r>
            <a:r>
              <a:rPr sz="2000" b="1" spc="25" dirty="0">
                <a:latin typeface="Arial"/>
                <a:cs typeface="Arial"/>
              </a:rPr>
              <a:t>municipal </a:t>
            </a:r>
            <a:r>
              <a:rPr sz="2000" b="1" spc="-40" dirty="0">
                <a:latin typeface="Arial"/>
                <a:cs typeface="Arial"/>
              </a:rPr>
              <a:t>resulta </a:t>
            </a:r>
            <a:r>
              <a:rPr sz="2000" b="1" spc="-60" dirty="0">
                <a:latin typeface="Arial"/>
                <a:cs typeface="Arial"/>
              </a:rPr>
              <a:t>útil</a:t>
            </a:r>
            <a:r>
              <a:rPr sz="2000" b="1" spc="-35" dirty="0">
                <a:latin typeface="Arial"/>
                <a:cs typeface="Arial"/>
              </a:rPr>
              <a:t> </a:t>
            </a:r>
            <a:r>
              <a:rPr sz="2000" b="1" spc="40" dirty="0">
                <a:latin typeface="Arial"/>
                <a:cs typeface="Arial"/>
              </a:rPr>
              <a:t>para: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00">
              <a:latin typeface="Arial"/>
              <a:cs typeface="Arial"/>
            </a:endParaRPr>
          </a:p>
          <a:p>
            <a:pPr marL="355600" marR="447675" indent="-342900">
              <a:lnSpc>
                <a:spcPct val="100000"/>
              </a:lnSpc>
              <a:buFont typeface="Wingdings"/>
              <a:buChar char=""/>
              <a:tabLst>
                <a:tab pos="363855" algn="l"/>
              </a:tabLst>
            </a:pPr>
            <a:r>
              <a:rPr sz="2000" b="1" spc="-5" dirty="0">
                <a:latin typeface="Arial"/>
                <a:cs typeface="Arial"/>
              </a:rPr>
              <a:t>Orientar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45" dirty="0">
                <a:latin typeface="Arial"/>
                <a:cs typeface="Arial"/>
              </a:rPr>
              <a:t>toma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15" dirty="0">
                <a:latin typeface="Arial"/>
                <a:cs typeface="Arial"/>
              </a:rPr>
              <a:t>decisiones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40" dirty="0">
                <a:latin typeface="Arial"/>
                <a:cs typeface="Arial"/>
              </a:rPr>
              <a:t>las </a:t>
            </a:r>
            <a:r>
              <a:rPr sz="2000" b="1" spc="25" dirty="0">
                <a:latin typeface="Arial"/>
                <a:cs typeface="Arial"/>
              </a:rPr>
              <a:t>acciones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spc="15" dirty="0">
                <a:latin typeface="Arial"/>
                <a:cs typeface="Arial"/>
              </a:rPr>
              <a:t>gobierno  </a:t>
            </a:r>
            <a:r>
              <a:rPr sz="2000" b="1" spc="40" dirty="0">
                <a:latin typeface="Arial"/>
                <a:cs typeface="Arial"/>
              </a:rPr>
              <a:t>local.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-20" dirty="0">
                <a:latin typeface="Arial"/>
                <a:cs typeface="Arial"/>
              </a:rPr>
              <a:t>Establecer </a:t>
            </a:r>
            <a:r>
              <a:rPr sz="2000" b="1" spc="-40" dirty="0">
                <a:latin typeface="Arial"/>
                <a:cs typeface="Arial"/>
              </a:rPr>
              <a:t>las </a:t>
            </a:r>
            <a:r>
              <a:rPr sz="2000" b="1" spc="-15" dirty="0">
                <a:latin typeface="Arial"/>
                <a:cs typeface="Arial"/>
              </a:rPr>
              <a:t>dimensiones </a:t>
            </a:r>
            <a:r>
              <a:rPr sz="2000" b="1" spc="10" dirty="0">
                <a:latin typeface="Arial"/>
                <a:cs typeface="Arial"/>
              </a:rPr>
              <a:t>reales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90" dirty="0">
                <a:latin typeface="Arial"/>
                <a:cs typeface="Arial"/>
              </a:rPr>
              <a:t>los</a:t>
            </a:r>
            <a:r>
              <a:rPr sz="2000" b="1" spc="315" dirty="0">
                <a:latin typeface="Arial"/>
                <a:cs typeface="Arial"/>
              </a:rPr>
              <a:t> </a:t>
            </a:r>
            <a:r>
              <a:rPr sz="2000" b="1" spc="20" dirty="0">
                <a:latin typeface="Arial"/>
                <a:cs typeface="Arial"/>
              </a:rPr>
              <a:t>problemas.</a:t>
            </a:r>
            <a:endParaRPr sz="2000">
              <a:latin typeface="Arial"/>
              <a:cs typeface="Arial"/>
            </a:endParaRPr>
          </a:p>
          <a:p>
            <a:pPr marL="361315" marR="1237615" indent="-349250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10" dirty="0">
                <a:latin typeface="Arial"/>
                <a:cs typeface="Arial"/>
              </a:rPr>
              <a:t>Identificar </a:t>
            </a:r>
            <a:r>
              <a:rPr sz="2000" b="1" spc="20" dirty="0">
                <a:latin typeface="Arial"/>
                <a:cs typeface="Arial"/>
              </a:rPr>
              <a:t>problemas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10" dirty="0">
                <a:latin typeface="Arial"/>
                <a:cs typeface="Arial"/>
              </a:rPr>
              <a:t>proponer </a:t>
            </a:r>
            <a:r>
              <a:rPr sz="2000" b="1" spc="-25" dirty="0">
                <a:latin typeface="Arial"/>
                <a:cs typeface="Arial"/>
              </a:rPr>
              <a:t>soluciones </a:t>
            </a:r>
            <a:r>
              <a:rPr sz="2000" b="1" spc="15" dirty="0">
                <a:latin typeface="Arial"/>
                <a:cs typeface="Arial"/>
              </a:rPr>
              <a:t>(planes,  </a:t>
            </a:r>
            <a:r>
              <a:rPr sz="2000" b="1" spc="5" dirty="0">
                <a:latin typeface="Arial"/>
                <a:cs typeface="Arial"/>
              </a:rPr>
              <a:t>proyectos).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-20" dirty="0">
                <a:latin typeface="Arial"/>
                <a:cs typeface="Arial"/>
              </a:rPr>
              <a:t>Evaluar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55" dirty="0">
                <a:latin typeface="Arial"/>
                <a:cs typeface="Arial"/>
              </a:rPr>
              <a:t>hacer </a:t>
            </a:r>
            <a:r>
              <a:rPr sz="2000" b="1" dirty="0">
                <a:latin typeface="Arial"/>
                <a:cs typeface="Arial"/>
              </a:rPr>
              <a:t>seguimiento a </a:t>
            </a:r>
            <a:r>
              <a:rPr sz="2000" b="1" spc="10" dirty="0">
                <a:latin typeface="Arial"/>
                <a:cs typeface="Arial"/>
              </a:rPr>
              <a:t>la</a:t>
            </a:r>
            <a:r>
              <a:rPr sz="2000" b="1" spc="495" dirty="0">
                <a:latin typeface="Arial"/>
                <a:cs typeface="Arial"/>
              </a:rPr>
              <a:t> </a:t>
            </a:r>
            <a:r>
              <a:rPr sz="2000" b="1" spc="-20" dirty="0">
                <a:latin typeface="Arial"/>
                <a:cs typeface="Arial"/>
              </a:rPr>
              <a:t>gestión.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-15" dirty="0">
                <a:latin typeface="Arial"/>
                <a:cs typeface="Arial"/>
              </a:rPr>
              <a:t>Facilitar </a:t>
            </a:r>
            <a:r>
              <a:rPr sz="2000" b="1" spc="10" dirty="0">
                <a:latin typeface="Arial"/>
                <a:cs typeface="Arial"/>
              </a:rPr>
              <a:t>la rendición </a:t>
            </a:r>
            <a:r>
              <a:rPr sz="2000" b="1" spc="65" dirty="0">
                <a:latin typeface="Arial"/>
                <a:cs typeface="Arial"/>
              </a:rPr>
              <a:t>de</a:t>
            </a:r>
            <a:r>
              <a:rPr sz="2000" b="1" spc="295" dirty="0">
                <a:latin typeface="Arial"/>
                <a:cs typeface="Arial"/>
              </a:rPr>
              <a:t> </a:t>
            </a:r>
            <a:r>
              <a:rPr sz="2000" b="1" spc="10" dirty="0">
                <a:latin typeface="Arial"/>
                <a:cs typeface="Arial"/>
              </a:rPr>
              <a:t>cuentas.</a:t>
            </a:r>
            <a:endParaRPr sz="2000">
              <a:latin typeface="Arial"/>
              <a:cs typeface="Arial"/>
            </a:endParaRPr>
          </a:p>
          <a:p>
            <a:pPr marL="365760" marR="5080" indent="-353695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-15" dirty="0">
                <a:latin typeface="Arial"/>
                <a:cs typeface="Arial"/>
              </a:rPr>
              <a:t>Promover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35" dirty="0">
                <a:latin typeface="Arial"/>
                <a:cs typeface="Arial"/>
              </a:rPr>
              <a:t>diálogo </a:t>
            </a:r>
            <a:r>
              <a:rPr sz="2000" b="1" spc="-15" dirty="0">
                <a:latin typeface="Arial"/>
                <a:cs typeface="Arial"/>
              </a:rPr>
              <a:t>entre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15" dirty="0">
                <a:latin typeface="Arial"/>
                <a:cs typeface="Arial"/>
              </a:rPr>
              <a:t>gobierno </a:t>
            </a:r>
            <a:r>
              <a:rPr sz="2000" b="1" spc="25" dirty="0">
                <a:latin typeface="Arial"/>
                <a:cs typeface="Arial"/>
              </a:rPr>
              <a:t>Municipal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50" dirty="0">
                <a:latin typeface="Arial"/>
                <a:cs typeface="Arial"/>
              </a:rPr>
              <a:t>sociedad  </a:t>
            </a:r>
            <a:r>
              <a:rPr sz="2000" b="1" spc="-25" dirty="0">
                <a:latin typeface="Arial"/>
                <a:cs typeface="Arial"/>
              </a:rPr>
              <a:t>civil.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-110" dirty="0">
                <a:solidFill>
                  <a:srgbClr val="FF0000"/>
                </a:solidFill>
                <a:latin typeface="Arial"/>
                <a:cs typeface="Arial"/>
              </a:rPr>
              <a:t>DAR </a:t>
            </a:r>
            <a:r>
              <a:rPr sz="2000" b="1" spc="-25" dirty="0">
                <a:solidFill>
                  <a:srgbClr val="FF0000"/>
                </a:solidFill>
                <a:latin typeface="Arial"/>
                <a:cs typeface="Arial"/>
              </a:rPr>
              <a:t>CONTINUIDAD </a:t>
            </a:r>
            <a:r>
              <a:rPr sz="2000" b="1" dirty="0">
                <a:solidFill>
                  <a:srgbClr val="FF0000"/>
                </a:solidFill>
                <a:latin typeface="Arial"/>
                <a:cs typeface="Arial"/>
              </a:rPr>
              <a:t>A </a:t>
            </a:r>
            <a:r>
              <a:rPr sz="2000" b="1" spc="-175" dirty="0">
                <a:solidFill>
                  <a:srgbClr val="FF0000"/>
                </a:solidFill>
                <a:latin typeface="Arial"/>
                <a:cs typeface="Arial"/>
              </a:rPr>
              <a:t>LA </a:t>
            </a:r>
            <a:r>
              <a:rPr sz="2000" b="1" spc="-114" dirty="0">
                <a:solidFill>
                  <a:srgbClr val="FF0000"/>
                </a:solidFill>
                <a:latin typeface="Arial"/>
                <a:cs typeface="Arial"/>
              </a:rPr>
              <a:t>GESTIÓN</a:t>
            </a:r>
            <a:r>
              <a:rPr sz="2000" b="1" spc="-254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000" b="1" spc="-55" dirty="0">
                <a:solidFill>
                  <a:srgbClr val="FF0000"/>
                </a:solidFill>
                <a:latin typeface="Arial"/>
                <a:cs typeface="Arial"/>
              </a:rPr>
              <a:t>MUNICIPAL.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6431279" y="5212079"/>
            <a:ext cx="2712720" cy="1633220"/>
            <a:chOff x="6431279" y="5212079"/>
            <a:chExt cx="2712720" cy="1633220"/>
          </a:xfrm>
        </p:grpSpPr>
        <p:sp>
          <p:nvSpPr>
            <p:cNvPr id="6" name="object 6"/>
            <p:cNvSpPr/>
            <p:nvPr/>
          </p:nvSpPr>
          <p:spPr>
            <a:xfrm>
              <a:off x="8227059" y="6085839"/>
              <a:ext cx="916940" cy="75945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431279" y="5212079"/>
              <a:ext cx="1800860" cy="151638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2806" y="442633"/>
            <a:ext cx="7196455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54275" marR="5080" indent="-2442210">
              <a:lnSpc>
                <a:spcPct val="100000"/>
              </a:lnSpc>
              <a:spcBef>
                <a:spcPts val="100"/>
              </a:spcBef>
            </a:pPr>
            <a:r>
              <a:rPr sz="3200" spc="-220" dirty="0">
                <a:solidFill>
                  <a:srgbClr val="002060"/>
                </a:solidFill>
              </a:rPr>
              <a:t>¿QUIÉNES </a:t>
            </a:r>
            <a:r>
              <a:rPr sz="3200" spc="-225" dirty="0">
                <a:solidFill>
                  <a:srgbClr val="002060"/>
                </a:solidFill>
              </a:rPr>
              <a:t>UTILIZAN </a:t>
            </a:r>
            <a:r>
              <a:rPr sz="3200" spc="-280" dirty="0">
                <a:solidFill>
                  <a:srgbClr val="002060"/>
                </a:solidFill>
              </a:rPr>
              <a:t>LA </a:t>
            </a:r>
            <a:r>
              <a:rPr sz="3200" spc="-45" dirty="0">
                <a:solidFill>
                  <a:srgbClr val="002060"/>
                </a:solidFill>
              </a:rPr>
              <a:t>INFORMACIÓN  </a:t>
            </a:r>
            <a:r>
              <a:rPr sz="3200" spc="-125" dirty="0">
                <a:solidFill>
                  <a:srgbClr val="002060"/>
                </a:solidFill>
              </a:rPr>
              <a:t>MUNICIPAL?</a:t>
            </a:r>
            <a:endParaRPr sz="3200"/>
          </a:p>
        </p:txBody>
      </p:sp>
      <p:sp>
        <p:nvSpPr>
          <p:cNvPr id="3" name="object 3"/>
          <p:cNvSpPr/>
          <p:nvPr/>
        </p:nvSpPr>
        <p:spPr>
          <a:xfrm>
            <a:off x="467359" y="1485900"/>
            <a:ext cx="8138159" cy="31673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67359" y="1485900"/>
            <a:ext cx="8138159" cy="316738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785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-125" dirty="0">
                <a:latin typeface="Arial"/>
                <a:cs typeface="Arial"/>
              </a:rPr>
              <a:t>La </a:t>
            </a:r>
            <a:r>
              <a:rPr sz="2000" b="1" spc="45" dirty="0">
                <a:latin typeface="Arial"/>
                <a:cs typeface="Arial"/>
              </a:rPr>
              <a:t>población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spc="40" dirty="0">
                <a:latin typeface="Arial"/>
                <a:cs typeface="Arial"/>
              </a:rPr>
              <a:t>general.</a:t>
            </a:r>
            <a:endParaRPr sz="2000">
              <a:latin typeface="Arial"/>
              <a:cs typeface="Arial"/>
            </a:endParaRPr>
          </a:p>
          <a:p>
            <a:pPr marL="91440">
              <a:lnSpc>
                <a:spcPct val="100000"/>
              </a:lnSpc>
              <a:spcBef>
                <a:spcPts val="1080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-185" dirty="0">
                <a:latin typeface="Arial"/>
                <a:cs typeface="Arial"/>
              </a:rPr>
              <a:t>El </a:t>
            </a:r>
            <a:r>
              <a:rPr sz="2000" b="1" spc="15" dirty="0">
                <a:latin typeface="Arial"/>
                <a:cs typeface="Arial"/>
              </a:rPr>
              <a:t>Gobierno</a:t>
            </a:r>
            <a:r>
              <a:rPr sz="2000" b="1" spc="45" dirty="0">
                <a:latin typeface="Arial"/>
                <a:cs typeface="Arial"/>
              </a:rPr>
              <a:t> </a:t>
            </a:r>
            <a:r>
              <a:rPr sz="2000" b="1" spc="25" dirty="0">
                <a:latin typeface="Arial"/>
                <a:cs typeface="Arial"/>
              </a:rPr>
              <a:t>Municipal.</a:t>
            </a:r>
            <a:endParaRPr sz="2000">
              <a:latin typeface="Arial"/>
              <a:cs typeface="Arial"/>
            </a:endParaRPr>
          </a:p>
          <a:p>
            <a:pPr marL="91440">
              <a:lnSpc>
                <a:spcPct val="100000"/>
              </a:lnSpc>
              <a:spcBef>
                <a:spcPts val="1080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-70" dirty="0">
                <a:latin typeface="Arial"/>
                <a:cs typeface="Arial"/>
              </a:rPr>
              <a:t>Otros </a:t>
            </a:r>
            <a:r>
              <a:rPr sz="2000" b="1" spc="-15" dirty="0">
                <a:latin typeface="Arial"/>
                <a:cs typeface="Arial"/>
              </a:rPr>
              <a:t>niveles </a:t>
            </a:r>
            <a:r>
              <a:rPr sz="2000" b="1" spc="40" dirty="0">
                <a:latin typeface="Arial"/>
                <a:cs typeface="Arial"/>
              </a:rPr>
              <a:t>del</a:t>
            </a:r>
            <a:r>
              <a:rPr sz="2000" b="1" spc="240" dirty="0">
                <a:latin typeface="Arial"/>
                <a:cs typeface="Arial"/>
              </a:rPr>
              <a:t> </a:t>
            </a:r>
            <a:r>
              <a:rPr sz="2000" b="1" spc="-35" dirty="0">
                <a:latin typeface="Arial"/>
                <a:cs typeface="Arial"/>
              </a:rPr>
              <a:t>Estado.</a:t>
            </a:r>
            <a:endParaRPr sz="2000">
              <a:latin typeface="Arial"/>
              <a:cs typeface="Arial"/>
            </a:endParaRPr>
          </a:p>
          <a:p>
            <a:pPr marL="91440">
              <a:lnSpc>
                <a:spcPct val="100000"/>
              </a:lnSpc>
              <a:spcBef>
                <a:spcPts val="1080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-185" dirty="0">
                <a:latin typeface="Arial"/>
                <a:cs typeface="Arial"/>
              </a:rPr>
              <a:t>El </a:t>
            </a:r>
            <a:r>
              <a:rPr sz="2000" b="1" spc="-25" dirty="0">
                <a:latin typeface="Arial"/>
                <a:cs typeface="Arial"/>
              </a:rPr>
              <a:t>Control</a:t>
            </a:r>
            <a:r>
              <a:rPr sz="2000" b="1" spc="-60" dirty="0">
                <a:latin typeface="Arial"/>
                <a:cs typeface="Arial"/>
              </a:rPr>
              <a:t> </a:t>
            </a:r>
            <a:r>
              <a:rPr sz="2000" b="1" spc="-5" dirty="0">
                <a:latin typeface="Arial"/>
                <a:cs typeface="Arial"/>
              </a:rPr>
              <a:t>Social.</a:t>
            </a:r>
            <a:endParaRPr sz="2000">
              <a:latin typeface="Arial"/>
              <a:cs typeface="Arial"/>
            </a:endParaRPr>
          </a:p>
          <a:p>
            <a:pPr marL="91440">
              <a:lnSpc>
                <a:spcPct val="100000"/>
              </a:lnSpc>
              <a:spcBef>
                <a:spcPts val="1080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20" dirty="0">
                <a:latin typeface="Arial"/>
                <a:cs typeface="Arial"/>
              </a:rPr>
              <a:t>Organizaciones</a:t>
            </a:r>
            <a:r>
              <a:rPr sz="2000" b="1" spc="125" dirty="0">
                <a:latin typeface="Arial"/>
                <a:cs typeface="Arial"/>
              </a:rPr>
              <a:t> </a:t>
            </a:r>
            <a:r>
              <a:rPr sz="2000" b="1" spc="-5" dirty="0">
                <a:latin typeface="Arial"/>
                <a:cs typeface="Arial"/>
              </a:rPr>
              <a:t>sociales.</a:t>
            </a:r>
            <a:endParaRPr sz="2000">
              <a:latin typeface="Arial"/>
              <a:cs typeface="Arial"/>
            </a:endParaRPr>
          </a:p>
          <a:p>
            <a:pPr marL="91440">
              <a:lnSpc>
                <a:spcPct val="100000"/>
              </a:lnSpc>
              <a:spcBef>
                <a:spcPts val="1080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20" dirty="0">
                <a:latin typeface="Arial"/>
                <a:cs typeface="Arial"/>
              </a:rPr>
              <a:t>Organizaciones </a:t>
            </a:r>
            <a:r>
              <a:rPr sz="2000" b="1" spc="25" dirty="0">
                <a:latin typeface="Arial"/>
                <a:cs typeface="Arial"/>
              </a:rPr>
              <a:t>económico-productivas, </a:t>
            </a:r>
            <a:r>
              <a:rPr sz="2000" b="1" spc="-10" dirty="0">
                <a:latin typeface="Arial"/>
                <a:cs typeface="Arial"/>
              </a:rPr>
              <a:t>políticas,</a:t>
            </a:r>
            <a:r>
              <a:rPr sz="2000" b="1" spc="265" dirty="0">
                <a:latin typeface="Arial"/>
                <a:cs typeface="Arial"/>
              </a:rPr>
              <a:t> </a:t>
            </a:r>
            <a:r>
              <a:rPr sz="2000" b="1" spc="40" dirty="0">
                <a:latin typeface="Arial"/>
                <a:cs typeface="Arial"/>
              </a:rPr>
              <a:t>etc.</a:t>
            </a:r>
            <a:endParaRPr sz="2000">
              <a:latin typeface="Arial"/>
              <a:cs typeface="Arial"/>
            </a:endParaRPr>
          </a:p>
          <a:p>
            <a:pPr marL="91440">
              <a:lnSpc>
                <a:spcPct val="100000"/>
              </a:lnSpc>
              <a:spcBef>
                <a:spcPts val="1080"/>
              </a:spcBef>
            </a:pPr>
            <a:r>
              <a:rPr sz="1600" spc="300" dirty="0">
                <a:solidFill>
                  <a:srgbClr val="FFFFFF"/>
                </a:solidFill>
                <a:latin typeface="Arial"/>
                <a:cs typeface="Arial"/>
              </a:rPr>
              <a:t> </a:t>
            </a:r>
            <a:r>
              <a:rPr sz="2000" b="1" spc="50" dirty="0">
                <a:latin typeface="Arial"/>
                <a:cs typeface="Arial"/>
              </a:rPr>
              <a:t>Cooperación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50" dirty="0">
                <a:latin typeface="Arial"/>
                <a:cs typeface="Arial"/>
              </a:rPr>
              <a:t>comunidad</a:t>
            </a:r>
            <a:r>
              <a:rPr sz="2000" b="1" spc="260" dirty="0">
                <a:latin typeface="Arial"/>
                <a:cs typeface="Arial"/>
              </a:rPr>
              <a:t> </a:t>
            </a:r>
            <a:r>
              <a:rPr sz="2000" b="1" spc="15" dirty="0">
                <a:latin typeface="Arial"/>
                <a:cs typeface="Arial"/>
              </a:rPr>
              <a:t>internacional.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227059" y="6085840"/>
            <a:ext cx="916940" cy="7594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147820" y="1704339"/>
            <a:ext cx="3124200" cy="146557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9740" y="4798059"/>
            <a:ext cx="3601720" cy="201421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427220" y="4792979"/>
            <a:ext cx="3675379" cy="201929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52890" cy="6858000"/>
            <a:chOff x="0" y="0"/>
            <a:chExt cx="915289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384540" y="3893820"/>
              <a:ext cx="756285" cy="756285"/>
            </a:xfrm>
            <a:custGeom>
              <a:avLst/>
              <a:gdLst/>
              <a:ahLst/>
              <a:cxnLst/>
              <a:rect l="l" t="t" r="r" b="b"/>
              <a:pathLst>
                <a:path w="756284" h="756285">
                  <a:moveTo>
                    <a:pt x="756259" y="0"/>
                  </a:moveTo>
                  <a:lnTo>
                    <a:pt x="0" y="75625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670040" y="4081779"/>
              <a:ext cx="2470785" cy="2470785"/>
            </a:xfrm>
            <a:custGeom>
              <a:avLst/>
              <a:gdLst/>
              <a:ahLst/>
              <a:cxnLst/>
              <a:rect l="l" t="t" r="r" b="b"/>
              <a:pathLst>
                <a:path w="2470784" h="2470784">
                  <a:moveTo>
                    <a:pt x="2470454" y="0"/>
                  </a:moveTo>
                  <a:lnTo>
                    <a:pt x="0" y="2470454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569200" y="4160520"/>
              <a:ext cx="1571625" cy="1571625"/>
            </a:xfrm>
            <a:custGeom>
              <a:avLst/>
              <a:gdLst/>
              <a:ahLst/>
              <a:cxnLst/>
              <a:rect l="l" t="t" r="r" b="b"/>
              <a:pathLst>
                <a:path w="1571625" h="1571625">
                  <a:moveTo>
                    <a:pt x="1571269" y="0"/>
                  </a:moveTo>
                  <a:lnTo>
                    <a:pt x="0" y="157126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694930" y="4039870"/>
              <a:ext cx="1441450" cy="1441450"/>
            </a:xfrm>
            <a:custGeom>
              <a:avLst/>
              <a:gdLst/>
              <a:ahLst/>
              <a:cxnLst/>
              <a:rect l="l" t="t" r="r" b="b"/>
              <a:pathLst>
                <a:path w="1441450" h="1441450">
                  <a:moveTo>
                    <a:pt x="1441361" y="0"/>
                  </a:moveTo>
                  <a:lnTo>
                    <a:pt x="0" y="1441361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091169" y="4497070"/>
              <a:ext cx="1047750" cy="1047750"/>
            </a:xfrm>
            <a:custGeom>
              <a:avLst/>
              <a:gdLst/>
              <a:ahLst/>
              <a:cxnLst/>
              <a:rect l="l" t="t" r="r" b="b"/>
              <a:pathLst>
                <a:path w="1047750" h="1047750">
                  <a:moveTo>
                    <a:pt x="1047229" y="0"/>
                  </a:moveTo>
                  <a:lnTo>
                    <a:pt x="0" y="1047229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06679" y="706119"/>
            <a:ext cx="8694420" cy="1016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86242" y="733615"/>
            <a:ext cx="853440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000" b="1" spc="-185" dirty="0">
                <a:latin typeface="Arial"/>
                <a:cs typeface="Arial"/>
              </a:rPr>
              <a:t>El </a:t>
            </a:r>
            <a:r>
              <a:rPr sz="2000" b="1" spc="-5" dirty="0">
                <a:latin typeface="Arial"/>
                <a:cs typeface="Arial"/>
              </a:rPr>
              <a:t>proceso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60" dirty="0">
                <a:latin typeface="Arial"/>
                <a:cs typeface="Arial"/>
              </a:rPr>
              <a:t>Transición </a:t>
            </a:r>
            <a:r>
              <a:rPr sz="2000" b="1" spc="-25" dirty="0">
                <a:latin typeface="Arial"/>
                <a:cs typeface="Arial"/>
              </a:rPr>
              <a:t>Transparente </a:t>
            </a:r>
            <a:r>
              <a:rPr sz="2000" b="1" spc="-80" dirty="0">
                <a:latin typeface="Arial"/>
                <a:cs typeface="Arial"/>
              </a:rPr>
              <a:t>se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5" dirty="0">
                <a:latin typeface="Arial"/>
                <a:cs typeface="Arial"/>
              </a:rPr>
              <a:t>desarrollará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spc="-45" dirty="0">
                <a:latin typeface="Arial"/>
                <a:cs typeface="Arial"/>
              </a:rPr>
              <a:t>dos  </a:t>
            </a:r>
            <a:r>
              <a:rPr sz="2000" b="1" spc="40" dirty="0">
                <a:latin typeface="Arial"/>
                <a:cs typeface="Arial"/>
              </a:rPr>
              <a:t>etapas, </a:t>
            </a:r>
            <a:r>
              <a:rPr sz="2000" b="1" spc="15" dirty="0">
                <a:latin typeface="Arial"/>
                <a:cs typeface="Arial"/>
              </a:rPr>
              <a:t>considerando </a:t>
            </a:r>
            <a:r>
              <a:rPr sz="2000" b="1" spc="10" dirty="0">
                <a:latin typeface="Arial"/>
                <a:cs typeface="Arial"/>
              </a:rPr>
              <a:t>la</a:t>
            </a:r>
            <a:r>
              <a:rPr sz="2000" b="1" spc="575" dirty="0">
                <a:latin typeface="Arial"/>
                <a:cs typeface="Arial"/>
              </a:rPr>
              <a:t> </a:t>
            </a:r>
            <a:r>
              <a:rPr sz="2000" b="1" spc="10" dirty="0">
                <a:latin typeface="Arial"/>
                <a:cs typeface="Arial"/>
              </a:rPr>
              <a:t>información </a:t>
            </a:r>
            <a:r>
              <a:rPr sz="2000" b="1" spc="75" dirty="0">
                <a:latin typeface="Arial"/>
                <a:cs typeface="Arial"/>
              </a:rPr>
              <a:t>generada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spc="-40" dirty="0">
                <a:latin typeface="Arial"/>
                <a:cs typeface="Arial"/>
              </a:rPr>
              <a:t>las gestiones  </a:t>
            </a:r>
            <a:r>
              <a:rPr sz="2000" b="1" spc="5" dirty="0">
                <a:latin typeface="Arial"/>
                <a:cs typeface="Arial"/>
              </a:rPr>
              <a:t>2015-2021.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626400" y="143522"/>
            <a:ext cx="614997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35" dirty="0">
                <a:solidFill>
                  <a:srgbClr val="0070C0"/>
                </a:solidFill>
              </a:rPr>
              <a:t>¿CÓMO </a:t>
            </a:r>
            <a:r>
              <a:rPr sz="2800" spc="-415" dirty="0">
                <a:solidFill>
                  <a:srgbClr val="0070C0"/>
                </a:solidFill>
              </a:rPr>
              <a:t>SE </a:t>
            </a:r>
            <a:r>
              <a:rPr sz="2800" spc="-210" dirty="0">
                <a:solidFill>
                  <a:srgbClr val="0070C0"/>
                </a:solidFill>
              </a:rPr>
              <a:t>REALIZARÁ </a:t>
            </a:r>
            <a:r>
              <a:rPr sz="2800" spc="-445" dirty="0">
                <a:solidFill>
                  <a:srgbClr val="0070C0"/>
                </a:solidFill>
              </a:rPr>
              <a:t>EL</a:t>
            </a:r>
            <a:r>
              <a:rPr sz="2800" spc="-250" dirty="0">
                <a:solidFill>
                  <a:srgbClr val="0070C0"/>
                </a:solidFill>
              </a:rPr>
              <a:t> </a:t>
            </a:r>
            <a:r>
              <a:rPr sz="2800" spc="-165" dirty="0">
                <a:solidFill>
                  <a:srgbClr val="0070C0"/>
                </a:solidFill>
              </a:rPr>
              <a:t>PROCESO?</a:t>
            </a:r>
            <a:endParaRPr sz="2800"/>
          </a:p>
        </p:txBody>
      </p:sp>
      <p:sp>
        <p:nvSpPr>
          <p:cNvPr id="12" name="object 12"/>
          <p:cNvSpPr/>
          <p:nvPr/>
        </p:nvSpPr>
        <p:spPr>
          <a:xfrm>
            <a:off x="53339" y="5300979"/>
            <a:ext cx="8839200" cy="147574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32490" y="5327835"/>
            <a:ext cx="8547100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1315" marR="5080" indent="-349250">
              <a:lnSpc>
                <a:spcPct val="100000"/>
              </a:lnSpc>
              <a:spcBef>
                <a:spcPts val="100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-55" dirty="0">
                <a:latin typeface="Arial"/>
                <a:cs typeface="Arial"/>
              </a:rPr>
              <a:t>Brindar </a:t>
            </a:r>
            <a:r>
              <a:rPr sz="2000" b="1" spc="-20" dirty="0">
                <a:latin typeface="Arial"/>
                <a:cs typeface="Arial"/>
              </a:rPr>
              <a:t>asistencia </a:t>
            </a:r>
            <a:r>
              <a:rPr sz="2000" b="1" spc="45" dirty="0">
                <a:latin typeface="Arial"/>
                <a:cs typeface="Arial"/>
              </a:rPr>
              <a:t>técnica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35" dirty="0">
                <a:latin typeface="Arial"/>
                <a:cs typeface="Arial"/>
              </a:rPr>
              <a:t>ordenamiento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información  </a:t>
            </a:r>
            <a:r>
              <a:rPr sz="2000" b="1" spc="30" dirty="0">
                <a:latin typeface="Arial"/>
                <a:cs typeface="Arial"/>
              </a:rPr>
              <a:t>básica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20" dirty="0">
                <a:latin typeface="Arial"/>
                <a:cs typeface="Arial"/>
              </a:rPr>
              <a:t>estratégica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gestión </a:t>
            </a:r>
            <a:r>
              <a:rPr sz="2000" b="1" spc="25" dirty="0">
                <a:latin typeface="Arial"/>
                <a:cs typeface="Arial"/>
              </a:rPr>
              <a:t>municipal</a:t>
            </a:r>
            <a:r>
              <a:rPr sz="2000" b="1" spc="550" dirty="0">
                <a:latin typeface="Arial"/>
                <a:cs typeface="Arial"/>
              </a:rPr>
              <a:t> </a:t>
            </a:r>
            <a:r>
              <a:rPr sz="2000" b="1" spc="5" dirty="0">
                <a:latin typeface="Arial"/>
                <a:cs typeface="Arial"/>
              </a:rPr>
              <a:t>saliente.</a:t>
            </a:r>
            <a:endParaRPr sz="2000">
              <a:latin typeface="Arial"/>
              <a:cs typeface="Arial"/>
            </a:endParaRPr>
          </a:p>
          <a:p>
            <a:pPr marL="361315" marR="233679" indent="-349250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-55" dirty="0">
                <a:latin typeface="Arial"/>
                <a:cs typeface="Arial"/>
              </a:rPr>
              <a:t>Brindar </a:t>
            </a:r>
            <a:r>
              <a:rPr sz="2000" b="1" spc="-20" dirty="0">
                <a:latin typeface="Arial"/>
                <a:cs typeface="Arial"/>
              </a:rPr>
              <a:t>asistencia </a:t>
            </a:r>
            <a:r>
              <a:rPr sz="2000" b="1" spc="45" dirty="0">
                <a:latin typeface="Arial"/>
                <a:cs typeface="Arial"/>
              </a:rPr>
              <a:t>técnica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-15" dirty="0">
                <a:latin typeface="Arial"/>
                <a:cs typeface="Arial"/>
              </a:rPr>
              <a:t>inicio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gestión </a:t>
            </a:r>
            <a:r>
              <a:rPr sz="2000" b="1" spc="10" dirty="0">
                <a:latin typeface="Arial"/>
                <a:cs typeface="Arial"/>
              </a:rPr>
              <a:t>durante </a:t>
            </a:r>
            <a:r>
              <a:rPr sz="2000" b="1" spc="-90" dirty="0">
                <a:latin typeface="Arial"/>
                <a:cs typeface="Arial"/>
              </a:rPr>
              <a:t>los  </a:t>
            </a:r>
            <a:r>
              <a:rPr sz="2000" b="1" spc="-30" dirty="0">
                <a:latin typeface="Arial"/>
                <a:cs typeface="Arial"/>
              </a:rPr>
              <a:t>primeros </a:t>
            </a:r>
            <a:r>
              <a:rPr sz="2000" b="1" dirty="0">
                <a:latin typeface="Arial"/>
                <a:cs typeface="Arial"/>
              </a:rPr>
              <a:t>100</a:t>
            </a:r>
            <a:r>
              <a:rPr sz="2000" b="1" spc="85" dirty="0">
                <a:latin typeface="Arial"/>
                <a:cs typeface="Arial"/>
              </a:rPr>
              <a:t> </a:t>
            </a:r>
            <a:r>
              <a:rPr sz="2000" b="1" spc="-15" dirty="0">
                <a:latin typeface="Arial"/>
                <a:cs typeface="Arial"/>
              </a:rPr>
              <a:t>días.</a:t>
            </a:r>
            <a:endParaRPr sz="20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189479" y="2948939"/>
            <a:ext cx="1727199" cy="88138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454935" y="3086443"/>
            <a:ext cx="1187450" cy="57975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 indent="-6985" algn="ctr">
              <a:lnSpc>
                <a:spcPts val="1400"/>
              </a:lnSpc>
              <a:spcBef>
                <a:spcPts val="280"/>
              </a:spcBef>
            </a:pPr>
            <a:r>
              <a:rPr sz="1300" b="1" spc="-55" dirty="0">
                <a:solidFill>
                  <a:srgbClr val="FFFFFF"/>
                </a:solidFill>
                <a:latin typeface="Arial"/>
                <a:cs typeface="Arial"/>
              </a:rPr>
              <a:t>TRANSICIÓN  </a:t>
            </a:r>
            <a:r>
              <a:rPr sz="1300" b="1" spc="-26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300" b="1" spc="-18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300" b="1" spc="5" dirty="0">
                <a:solidFill>
                  <a:srgbClr val="FFFFFF"/>
                </a:solidFill>
                <a:latin typeface="Arial"/>
                <a:cs typeface="Arial"/>
              </a:rPr>
              <a:t>AN</a:t>
            </a:r>
            <a:r>
              <a:rPr sz="1300" b="1" spc="-19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300" b="1" spc="-150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1300" b="1" spc="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300" b="1" spc="-18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300" b="1" spc="-1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spc="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300" b="1" spc="-26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300" b="1" spc="-120" dirty="0">
                <a:solidFill>
                  <a:srgbClr val="FFFFFF"/>
                </a:solidFill>
                <a:latin typeface="Arial"/>
                <a:cs typeface="Arial"/>
              </a:rPr>
              <a:t>E  </a:t>
            </a:r>
            <a:r>
              <a:rPr sz="1300" b="1" spc="-50" dirty="0">
                <a:solidFill>
                  <a:srgbClr val="FFFFFF"/>
                </a:solidFill>
                <a:latin typeface="Arial"/>
                <a:cs typeface="Arial"/>
              </a:rPr>
              <a:t>MUNICIPAL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3886200" y="1973579"/>
            <a:ext cx="2405380" cy="1430020"/>
            <a:chOff x="3886200" y="1973579"/>
            <a:chExt cx="2405380" cy="1430020"/>
          </a:xfrm>
        </p:grpSpPr>
        <p:sp>
          <p:nvSpPr>
            <p:cNvPr id="17" name="object 17"/>
            <p:cNvSpPr/>
            <p:nvPr/>
          </p:nvSpPr>
          <p:spPr>
            <a:xfrm>
              <a:off x="3886200" y="2397759"/>
              <a:ext cx="708660" cy="1005839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4564380" y="1973579"/>
              <a:ext cx="1727200" cy="881379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4786476" y="2289314"/>
            <a:ext cx="1261745" cy="223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b="1" spc="-25" dirty="0">
                <a:solidFill>
                  <a:srgbClr val="FFFFFF"/>
                </a:solidFill>
                <a:latin typeface="Arial"/>
                <a:cs typeface="Arial"/>
              </a:rPr>
              <a:t>CAPACITACIÓN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6261100" y="1910079"/>
            <a:ext cx="2405380" cy="1432560"/>
            <a:chOff x="6261100" y="1910079"/>
            <a:chExt cx="2405380" cy="1432560"/>
          </a:xfrm>
        </p:grpSpPr>
        <p:sp>
          <p:nvSpPr>
            <p:cNvPr id="21" name="object 21"/>
            <p:cNvSpPr/>
            <p:nvPr/>
          </p:nvSpPr>
          <p:spPr>
            <a:xfrm>
              <a:off x="6261100" y="1910079"/>
              <a:ext cx="708659" cy="1005840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939280" y="2461259"/>
              <a:ext cx="1727200" cy="881379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6981405" y="2598724"/>
            <a:ext cx="1606550" cy="57975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334010" marR="5080" indent="-321945">
              <a:lnSpc>
                <a:spcPts val="1400"/>
              </a:lnSpc>
              <a:spcBef>
                <a:spcPts val="280"/>
              </a:spcBef>
            </a:pPr>
            <a:r>
              <a:rPr sz="1300" b="1" spc="-10" dirty="0">
                <a:latin typeface="Arial"/>
                <a:cs typeface="Arial"/>
              </a:rPr>
              <a:t>Autoridades </a:t>
            </a:r>
            <a:r>
              <a:rPr sz="1300" b="1" spc="5" dirty="0">
                <a:latin typeface="Arial"/>
                <a:cs typeface="Arial"/>
              </a:rPr>
              <a:t>electas  </a:t>
            </a:r>
            <a:r>
              <a:rPr sz="1300" b="1" dirty="0">
                <a:latin typeface="Arial"/>
                <a:cs typeface="Arial"/>
              </a:rPr>
              <a:t>y </a:t>
            </a:r>
            <a:r>
              <a:rPr sz="1300" b="1" spc="-25" dirty="0">
                <a:latin typeface="Arial"/>
                <a:cs typeface="Arial"/>
              </a:rPr>
              <a:t>servidores  </a:t>
            </a:r>
            <a:r>
              <a:rPr sz="1300" b="1" dirty="0">
                <a:latin typeface="Arial"/>
                <a:cs typeface="Arial"/>
              </a:rPr>
              <a:t>municipales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3886200" y="3373120"/>
            <a:ext cx="2405380" cy="1369060"/>
            <a:chOff x="3886200" y="3373120"/>
            <a:chExt cx="2405380" cy="1369060"/>
          </a:xfrm>
        </p:grpSpPr>
        <p:sp>
          <p:nvSpPr>
            <p:cNvPr id="25" name="object 25"/>
            <p:cNvSpPr/>
            <p:nvPr/>
          </p:nvSpPr>
          <p:spPr>
            <a:xfrm>
              <a:off x="3886200" y="3373120"/>
              <a:ext cx="708660" cy="944879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4564380" y="3863340"/>
              <a:ext cx="1727200" cy="878839"/>
            </a:xfrm>
            <a:prstGeom prst="rect">
              <a:avLst/>
            </a:prstGeom>
            <a:blipFill>
              <a:blip r:embed="rId1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4956962" y="4089272"/>
            <a:ext cx="929640" cy="40195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18745" marR="5080" indent="-106680">
              <a:lnSpc>
                <a:spcPts val="1400"/>
              </a:lnSpc>
              <a:spcBef>
                <a:spcPts val="280"/>
              </a:spcBef>
            </a:pPr>
            <a:r>
              <a:rPr sz="1300" b="1" spc="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300" b="1" spc="-19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300" b="1" spc="-19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300" b="1" spc="-26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300" b="1" spc="-1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spc="4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300" b="1" spc="5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A  </a:t>
            </a:r>
            <a:r>
              <a:rPr sz="1300" b="1" spc="-45" dirty="0">
                <a:solidFill>
                  <a:srgbClr val="FFFFFF"/>
                </a:solidFill>
                <a:latin typeface="Arial"/>
                <a:cs typeface="Arial"/>
              </a:rPr>
              <a:t>TÉCNICA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28" name="object 28"/>
          <p:cNvGrpSpPr/>
          <p:nvPr/>
        </p:nvGrpSpPr>
        <p:grpSpPr>
          <a:xfrm>
            <a:off x="6261100" y="3375659"/>
            <a:ext cx="2405380" cy="942340"/>
            <a:chOff x="6261100" y="3375659"/>
            <a:chExt cx="2405380" cy="942340"/>
          </a:xfrm>
        </p:grpSpPr>
        <p:sp>
          <p:nvSpPr>
            <p:cNvPr id="29" name="object 29"/>
            <p:cNvSpPr/>
            <p:nvPr/>
          </p:nvSpPr>
          <p:spPr>
            <a:xfrm>
              <a:off x="6261100" y="3799839"/>
              <a:ext cx="708659" cy="518160"/>
            </a:xfrm>
            <a:prstGeom prst="rect">
              <a:avLst/>
            </a:prstGeom>
            <a:blipFill>
              <a:blip r:embed="rId1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6939280" y="3375659"/>
              <a:ext cx="1727200" cy="878839"/>
            </a:xfrm>
            <a:prstGeom prst="rect">
              <a:avLst/>
            </a:prstGeom>
            <a:blipFill>
              <a:blip r:embed="rId1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7296391" y="3601554"/>
            <a:ext cx="989965" cy="40195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25400" marR="5080" indent="-13335">
              <a:lnSpc>
                <a:spcPts val="1400"/>
              </a:lnSpc>
              <a:spcBef>
                <a:spcPts val="280"/>
              </a:spcBef>
            </a:pPr>
            <a:r>
              <a:rPr sz="1300" b="1" spc="-150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1300" b="1" spc="-3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300" b="1" spc="9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spc="65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300" b="1" spc="-2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300" b="1" spc="5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300" b="1" spc="6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300" b="1" spc="-2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300" b="1" spc="25" dirty="0">
                <a:solidFill>
                  <a:srgbClr val="FFFFFF"/>
                </a:solidFill>
                <a:latin typeface="Arial"/>
                <a:cs typeface="Arial"/>
              </a:rPr>
              <a:t>ó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n 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300" b="1" spc="-4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300" b="1" spc="-60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1300" b="1" spc="2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1300" b="1" spc="-5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300" b="1" spc="65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00" b="1" spc="5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300" b="1" spc="6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300" b="1" spc="-2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300" b="1" spc="25" dirty="0">
                <a:solidFill>
                  <a:srgbClr val="FFFFFF"/>
                </a:solidFill>
                <a:latin typeface="Arial"/>
                <a:cs typeface="Arial"/>
              </a:rPr>
              <a:t>ó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32" name="object 32"/>
          <p:cNvGrpSpPr/>
          <p:nvPr/>
        </p:nvGrpSpPr>
        <p:grpSpPr>
          <a:xfrm>
            <a:off x="6261100" y="4287520"/>
            <a:ext cx="2405380" cy="942340"/>
            <a:chOff x="6261100" y="4287520"/>
            <a:chExt cx="2405380" cy="942340"/>
          </a:xfrm>
        </p:grpSpPr>
        <p:sp>
          <p:nvSpPr>
            <p:cNvPr id="33" name="object 33"/>
            <p:cNvSpPr/>
            <p:nvPr/>
          </p:nvSpPr>
          <p:spPr>
            <a:xfrm>
              <a:off x="6261100" y="4287520"/>
              <a:ext cx="708659" cy="518159"/>
            </a:xfrm>
            <a:prstGeom prst="rect">
              <a:avLst/>
            </a:prstGeom>
            <a:blipFill>
              <a:blip r:embed="rId1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6939280" y="4351020"/>
              <a:ext cx="1727200" cy="878839"/>
            </a:xfrm>
            <a:prstGeom prst="rect">
              <a:avLst/>
            </a:prstGeom>
            <a:blipFill>
              <a:blip r:embed="rId1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7100785" y="4666132"/>
            <a:ext cx="1386205" cy="223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b="1" spc="-45" dirty="0">
                <a:solidFill>
                  <a:srgbClr val="FFFFFF"/>
                </a:solidFill>
                <a:latin typeface="Arial"/>
                <a:cs typeface="Arial"/>
              </a:rPr>
              <a:t>Primeros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100</a:t>
            </a:r>
            <a:r>
              <a:rPr sz="1300" b="1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35" dirty="0">
                <a:solidFill>
                  <a:srgbClr val="FFFFFF"/>
                </a:solidFill>
                <a:latin typeface="Arial"/>
                <a:cs typeface="Arial"/>
              </a:rPr>
              <a:t>días</a:t>
            </a:r>
            <a:endParaRPr sz="1300">
              <a:latin typeface="Arial"/>
              <a:cs typeface="Arial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6964680" y="1440180"/>
            <a:ext cx="1727200" cy="878839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7326324" y="1665020"/>
            <a:ext cx="984250" cy="40195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44145" marR="5080" indent="-132080">
              <a:lnSpc>
                <a:spcPts val="1400"/>
              </a:lnSpc>
              <a:spcBef>
                <a:spcPts val="280"/>
              </a:spcBef>
            </a:pPr>
            <a:r>
              <a:rPr sz="1300" b="1" spc="5" dirty="0">
                <a:latin typeface="Arial"/>
                <a:cs typeface="Arial"/>
              </a:rPr>
              <a:t>A</a:t>
            </a:r>
            <a:r>
              <a:rPr sz="1300" b="1" spc="-15" dirty="0">
                <a:latin typeface="Arial"/>
                <a:cs typeface="Arial"/>
              </a:rPr>
              <a:t>u</a:t>
            </a:r>
            <a:r>
              <a:rPr sz="1300" b="1" spc="-40" dirty="0">
                <a:latin typeface="Arial"/>
                <a:cs typeface="Arial"/>
              </a:rPr>
              <a:t>t</a:t>
            </a:r>
            <a:r>
              <a:rPr sz="1300" b="1" spc="25" dirty="0">
                <a:latin typeface="Arial"/>
                <a:cs typeface="Arial"/>
              </a:rPr>
              <a:t>o</a:t>
            </a:r>
            <a:r>
              <a:rPr sz="1300" b="1" spc="-90" dirty="0">
                <a:latin typeface="Arial"/>
                <a:cs typeface="Arial"/>
              </a:rPr>
              <a:t>r</a:t>
            </a:r>
            <a:r>
              <a:rPr sz="1300" b="1" spc="-15" dirty="0">
                <a:latin typeface="Arial"/>
                <a:cs typeface="Arial"/>
              </a:rPr>
              <a:t>i</a:t>
            </a:r>
            <a:r>
              <a:rPr sz="1300" b="1" spc="65" dirty="0">
                <a:latin typeface="Arial"/>
                <a:cs typeface="Arial"/>
              </a:rPr>
              <a:t>d</a:t>
            </a:r>
            <a:r>
              <a:rPr sz="1300" b="1" spc="30" dirty="0">
                <a:latin typeface="Arial"/>
                <a:cs typeface="Arial"/>
              </a:rPr>
              <a:t>a</a:t>
            </a:r>
            <a:r>
              <a:rPr sz="1300" b="1" spc="55" dirty="0">
                <a:latin typeface="Arial"/>
                <a:cs typeface="Arial"/>
              </a:rPr>
              <a:t>d</a:t>
            </a:r>
            <a:r>
              <a:rPr sz="1300" b="1" spc="60" dirty="0">
                <a:latin typeface="Arial"/>
                <a:cs typeface="Arial"/>
              </a:rPr>
              <a:t>e</a:t>
            </a:r>
            <a:r>
              <a:rPr sz="1300" b="1" spc="-105" dirty="0">
                <a:latin typeface="Arial"/>
                <a:cs typeface="Arial"/>
              </a:rPr>
              <a:t>s  </a:t>
            </a:r>
            <a:r>
              <a:rPr sz="1300" b="1" spc="-25" dirty="0">
                <a:latin typeface="Arial"/>
                <a:cs typeface="Arial"/>
              </a:rPr>
              <a:t>Salientes</a:t>
            </a:r>
            <a:endParaRPr sz="1300">
              <a:latin typeface="Arial"/>
              <a:cs typeface="Arial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266700" y="2951479"/>
            <a:ext cx="1729739" cy="878839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403484" y="2967850"/>
            <a:ext cx="1436370" cy="77025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065" marR="5080" algn="ctr">
              <a:lnSpc>
                <a:spcPct val="125000"/>
              </a:lnSpc>
              <a:spcBef>
                <a:spcPts val="110"/>
              </a:spcBef>
            </a:pPr>
            <a:r>
              <a:rPr sz="1300" b="1" spc="-15" dirty="0">
                <a:latin typeface="Arial"/>
                <a:cs typeface="Arial"/>
              </a:rPr>
              <a:t>AMDECO</a:t>
            </a:r>
            <a:r>
              <a:rPr sz="1300" b="1" spc="-95" dirty="0">
                <a:latin typeface="Arial"/>
                <a:cs typeface="Arial"/>
              </a:rPr>
              <a:t> </a:t>
            </a:r>
            <a:r>
              <a:rPr sz="1300" b="1" spc="-65" dirty="0">
                <a:latin typeface="Arial"/>
                <a:cs typeface="Arial"/>
              </a:rPr>
              <a:t>BRINDA:  </a:t>
            </a:r>
            <a:r>
              <a:rPr sz="1300" b="1" spc="-80" dirty="0">
                <a:latin typeface="Arial"/>
                <a:cs typeface="Arial"/>
              </a:rPr>
              <a:t>ASISTENCIA  </a:t>
            </a:r>
            <a:r>
              <a:rPr sz="1300" b="1" spc="-45" dirty="0">
                <a:latin typeface="Arial"/>
                <a:cs typeface="Arial"/>
              </a:rPr>
              <a:t>TECNICA</a:t>
            </a:r>
            <a:endParaRPr sz="1300">
              <a:latin typeface="Arial"/>
              <a:cs typeface="Arial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8227059" y="6085840"/>
            <a:ext cx="916940" cy="759459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52890" cy="6858000"/>
            <a:chOff x="0" y="0"/>
            <a:chExt cx="915289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384540" y="3893820"/>
              <a:ext cx="756285" cy="756285"/>
            </a:xfrm>
            <a:custGeom>
              <a:avLst/>
              <a:gdLst/>
              <a:ahLst/>
              <a:cxnLst/>
              <a:rect l="l" t="t" r="r" b="b"/>
              <a:pathLst>
                <a:path w="756284" h="756285">
                  <a:moveTo>
                    <a:pt x="756259" y="0"/>
                  </a:moveTo>
                  <a:lnTo>
                    <a:pt x="0" y="75625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670040" y="4081779"/>
              <a:ext cx="2470785" cy="2470785"/>
            </a:xfrm>
            <a:custGeom>
              <a:avLst/>
              <a:gdLst/>
              <a:ahLst/>
              <a:cxnLst/>
              <a:rect l="l" t="t" r="r" b="b"/>
              <a:pathLst>
                <a:path w="2470784" h="2470784">
                  <a:moveTo>
                    <a:pt x="2470454" y="0"/>
                  </a:moveTo>
                  <a:lnTo>
                    <a:pt x="0" y="2470454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569200" y="4160520"/>
              <a:ext cx="1571625" cy="1571625"/>
            </a:xfrm>
            <a:custGeom>
              <a:avLst/>
              <a:gdLst/>
              <a:ahLst/>
              <a:cxnLst/>
              <a:rect l="l" t="t" r="r" b="b"/>
              <a:pathLst>
                <a:path w="1571625" h="1571625">
                  <a:moveTo>
                    <a:pt x="1571269" y="0"/>
                  </a:moveTo>
                  <a:lnTo>
                    <a:pt x="0" y="157126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694930" y="4039870"/>
              <a:ext cx="1441450" cy="1441450"/>
            </a:xfrm>
            <a:custGeom>
              <a:avLst/>
              <a:gdLst/>
              <a:ahLst/>
              <a:cxnLst/>
              <a:rect l="l" t="t" r="r" b="b"/>
              <a:pathLst>
                <a:path w="1441450" h="1441450">
                  <a:moveTo>
                    <a:pt x="1441361" y="0"/>
                  </a:moveTo>
                  <a:lnTo>
                    <a:pt x="0" y="1441361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091169" y="4497070"/>
              <a:ext cx="1047750" cy="1047750"/>
            </a:xfrm>
            <a:custGeom>
              <a:avLst/>
              <a:gdLst/>
              <a:ahLst/>
              <a:cxnLst/>
              <a:rect l="l" t="t" r="r" b="b"/>
              <a:pathLst>
                <a:path w="1047750" h="1047750">
                  <a:moveTo>
                    <a:pt x="1047229" y="0"/>
                  </a:moveTo>
                  <a:lnTo>
                    <a:pt x="0" y="1047229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2286000" y="1643379"/>
            <a:ext cx="5725159" cy="29895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690299" y="537019"/>
            <a:ext cx="752094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75" dirty="0">
                <a:solidFill>
                  <a:srgbClr val="0070C0"/>
                </a:solidFill>
              </a:rPr>
              <a:t>¿QUIÉNES </a:t>
            </a:r>
            <a:r>
              <a:rPr sz="2800" spc="-80" dirty="0">
                <a:solidFill>
                  <a:srgbClr val="0070C0"/>
                </a:solidFill>
              </a:rPr>
              <a:t>SON </a:t>
            </a:r>
            <a:r>
              <a:rPr sz="2800" spc="-235" dirty="0">
                <a:solidFill>
                  <a:srgbClr val="0070C0"/>
                </a:solidFill>
              </a:rPr>
              <a:t>LOS </a:t>
            </a:r>
            <a:r>
              <a:rPr sz="2800" spc="-215" dirty="0">
                <a:solidFill>
                  <a:srgbClr val="0070C0"/>
                </a:solidFill>
              </a:rPr>
              <a:t>ACTORES </a:t>
            </a:r>
            <a:r>
              <a:rPr sz="2800" spc="-320" dirty="0">
                <a:solidFill>
                  <a:srgbClr val="0070C0"/>
                </a:solidFill>
              </a:rPr>
              <a:t>DEL</a:t>
            </a:r>
            <a:r>
              <a:rPr sz="2800" spc="-434" dirty="0">
                <a:solidFill>
                  <a:srgbClr val="0070C0"/>
                </a:solidFill>
              </a:rPr>
              <a:t> </a:t>
            </a:r>
            <a:r>
              <a:rPr sz="2800" spc="-165" dirty="0">
                <a:solidFill>
                  <a:srgbClr val="0070C0"/>
                </a:solidFill>
              </a:rPr>
              <a:t>PROCESO?</a:t>
            </a:r>
            <a:endParaRPr sz="2800"/>
          </a:p>
        </p:txBody>
      </p:sp>
      <p:grpSp>
        <p:nvGrpSpPr>
          <p:cNvPr id="11" name="object 11"/>
          <p:cNvGrpSpPr/>
          <p:nvPr/>
        </p:nvGrpSpPr>
        <p:grpSpPr>
          <a:xfrm>
            <a:off x="213359" y="1000760"/>
            <a:ext cx="8930640" cy="5844540"/>
            <a:chOff x="213359" y="1000760"/>
            <a:chExt cx="8930640" cy="5844540"/>
          </a:xfrm>
        </p:grpSpPr>
        <p:sp>
          <p:nvSpPr>
            <p:cNvPr id="12" name="object 12"/>
            <p:cNvSpPr/>
            <p:nvPr/>
          </p:nvSpPr>
          <p:spPr>
            <a:xfrm>
              <a:off x="5356859" y="1000760"/>
              <a:ext cx="2870199" cy="199897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2570480" y="4572000"/>
              <a:ext cx="2954020" cy="194563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13359" y="1000760"/>
              <a:ext cx="2595880" cy="182626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8227059" y="6085839"/>
              <a:ext cx="916940" cy="759459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71779" y="1163319"/>
            <a:ext cx="8445500" cy="1541780"/>
            <a:chOff x="271779" y="1163319"/>
            <a:chExt cx="8445500" cy="1541780"/>
          </a:xfrm>
        </p:grpSpPr>
        <p:sp>
          <p:nvSpPr>
            <p:cNvPr id="3" name="object 3"/>
            <p:cNvSpPr/>
            <p:nvPr/>
          </p:nvSpPr>
          <p:spPr>
            <a:xfrm>
              <a:off x="271779" y="1163319"/>
              <a:ext cx="8445500" cy="144526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5379" y="1508759"/>
              <a:ext cx="6814820" cy="77216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902459" y="1932939"/>
              <a:ext cx="5181599" cy="77216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74168" y="1273784"/>
            <a:ext cx="7606665" cy="1211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200" spc="-190" dirty="0">
                <a:solidFill>
                  <a:srgbClr val="00B0F0"/>
                </a:solidFill>
              </a:rPr>
              <a:t>DECRETO </a:t>
            </a:r>
            <a:r>
              <a:rPr sz="2200" spc="-180" dirty="0">
                <a:solidFill>
                  <a:srgbClr val="00B0F0"/>
                </a:solidFill>
              </a:rPr>
              <a:t>SUPREMO </a:t>
            </a:r>
            <a:r>
              <a:rPr sz="2200" spc="85" dirty="0">
                <a:solidFill>
                  <a:srgbClr val="00B0F0"/>
                </a:solidFill>
              </a:rPr>
              <a:t>N° </a:t>
            </a:r>
            <a:r>
              <a:rPr sz="2200" spc="10" dirty="0">
                <a:solidFill>
                  <a:srgbClr val="00B0F0"/>
                </a:solidFill>
              </a:rPr>
              <a:t>27931 </a:t>
            </a:r>
            <a:r>
              <a:rPr sz="2200" spc="-95" dirty="0">
                <a:solidFill>
                  <a:srgbClr val="00B0F0"/>
                </a:solidFill>
              </a:rPr>
              <a:t>TRANSICIÓN</a:t>
            </a:r>
            <a:r>
              <a:rPr sz="2200" spc="-370" dirty="0">
                <a:solidFill>
                  <a:srgbClr val="00B0F0"/>
                </a:solidFill>
              </a:rPr>
              <a:t> </a:t>
            </a:r>
            <a:r>
              <a:rPr sz="2200" spc="-225" dirty="0">
                <a:solidFill>
                  <a:srgbClr val="00B0F0"/>
                </a:solidFill>
              </a:rPr>
              <a:t>TRANSPARENTE</a:t>
            </a:r>
            <a:endParaRPr sz="2200"/>
          </a:p>
          <a:p>
            <a:pPr marL="687705" marR="728345" algn="ctr">
              <a:lnSpc>
                <a:spcPts val="3340"/>
              </a:lnSpc>
              <a:spcBef>
                <a:spcPts val="125"/>
              </a:spcBef>
            </a:pPr>
            <a:r>
              <a:rPr sz="2800" spc="-125" dirty="0">
                <a:solidFill>
                  <a:srgbClr val="002060"/>
                </a:solidFill>
              </a:rPr>
              <a:t>FUNCIONES </a:t>
            </a:r>
            <a:r>
              <a:rPr sz="2800" spc="-320" dirty="0">
                <a:solidFill>
                  <a:srgbClr val="002060"/>
                </a:solidFill>
              </a:rPr>
              <a:t>DEL </a:t>
            </a:r>
            <a:r>
              <a:rPr sz="2800" spc="-105" dirty="0">
                <a:solidFill>
                  <a:srgbClr val="002060"/>
                </a:solidFill>
              </a:rPr>
              <a:t>ALCALDE/(SA) </a:t>
            </a:r>
            <a:r>
              <a:rPr sz="2800" spc="-210" dirty="0">
                <a:solidFill>
                  <a:srgbClr val="002060"/>
                </a:solidFill>
              </a:rPr>
              <a:t>EN </a:t>
            </a:r>
            <a:r>
              <a:rPr sz="2800" spc="-235" dirty="0">
                <a:solidFill>
                  <a:srgbClr val="002060"/>
                </a:solidFill>
              </a:rPr>
              <a:t>LA  </a:t>
            </a:r>
            <a:r>
              <a:rPr sz="2800" spc="-105" dirty="0">
                <a:solidFill>
                  <a:srgbClr val="002060"/>
                </a:solidFill>
              </a:rPr>
              <a:t>TRANSICIÓN</a:t>
            </a:r>
            <a:r>
              <a:rPr sz="2800" spc="50" dirty="0">
                <a:solidFill>
                  <a:srgbClr val="002060"/>
                </a:solidFill>
              </a:rPr>
              <a:t> </a:t>
            </a:r>
            <a:r>
              <a:rPr sz="2800" spc="-270" dirty="0">
                <a:solidFill>
                  <a:srgbClr val="002060"/>
                </a:solidFill>
              </a:rPr>
              <a:t>TRANSPARENTE</a:t>
            </a:r>
            <a:endParaRPr sz="2800"/>
          </a:p>
        </p:txBody>
      </p:sp>
      <p:sp>
        <p:nvSpPr>
          <p:cNvPr id="7" name="object 7"/>
          <p:cNvSpPr/>
          <p:nvPr/>
        </p:nvSpPr>
        <p:spPr>
          <a:xfrm>
            <a:off x="271779" y="2710179"/>
            <a:ext cx="8445500" cy="280924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50977" y="2831172"/>
            <a:ext cx="7315834" cy="2555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07340" marR="76835" indent="-295275">
              <a:lnSpc>
                <a:spcPct val="100000"/>
              </a:lnSpc>
              <a:spcBef>
                <a:spcPts val="100"/>
              </a:spcBef>
              <a:buClr>
                <a:srgbClr val="052F61"/>
              </a:buClr>
              <a:buSzPct val="80555"/>
              <a:buFont typeface="Wingdings"/>
              <a:buChar char=""/>
              <a:tabLst>
                <a:tab pos="299085" algn="l"/>
                <a:tab pos="299720" algn="l"/>
                <a:tab pos="3206750" algn="l"/>
              </a:tabLst>
            </a:pPr>
            <a:r>
              <a:rPr sz="1800" b="1" spc="-15" dirty="0">
                <a:latin typeface="Arial"/>
                <a:cs typeface="Arial"/>
              </a:rPr>
              <a:t>Promover </a:t>
            </a:r>
            <a:r>
              <a:rPr sz="1800" b="1" spc="5" dirty="0">
                <a:latin typeface="Arial"/>
                <a:cs typeface="Arial"/>
              </a:rPr>
              <a:t>el </a:t>
            </a:r>
            <a:r>
              <a:rPr sz="1800" b="1" spc="-5" dirty="0">
                <a:latin typeface="Arial"/>
                <a:cs typeface="Arial"/>
              </a:rPr>
              <a:t>proceso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-210" dirty="0">
                <a:latin typeface="Arial"/>
                <a:cs typeface="Arial"/>
              </a:rPr>
              <a:t>TTM </a:t>
            </a:r>
            <a:r>
              <a:rPr sz="1800" b="1" spc="-40" dirty="0">
                <a:latin typeface="Arial"/>
                <a:cs typeface="Arial"/>
              </a:rPr>
              <a:t>al </a:t>
            </a:r>
            <a:r>
              <a:rPr sz="1800" b="1" spc="-35" dirty="0">
                <a:latin typeface="Arial"/>
                <a:cs typeface="Arial"/>
              </a:rPr>
              <a:t>interior </a:t>
            </a:r>
            <a:r>
              <a:rPr sz="1800" b="1" spc="25" dirty="0">
                <a:latin typeface="Arial"/>
                <a:cs typeface="Arial"/>
              </a:rPr>
              <a:t>del </a:t>
            </a:r>
            <a:r>
              <a:rPr sz="1800" b="1" spc="15" dirty="0">
                <a:latin typeface="Arial"/>
                <a:cs typeface="Arial"/>
              </a:rPr>
              <a:t>Gobierno </a:t>
            </a:r>
            <a:r>
              <a:rPr sz="1800" b="1" spc="20" dirty="0">
                <a:latin typeface="Arial"/>
                <a:cs typeface="Arial"/>
              </a:rPr>
              <a:t>Autónomo  </a:t>
            </a:r>
            <a:r>
              <a:rPr sz="1800" b="1" dirty="0">
                <a:latin typeface="Arial"/>
                <a:cs typeface="Arial"/>
              </a:rPr>
              <a:t>Municipal</a:t>
            </a:r>
            <a:r>
              <a:rPr sz="1800" b="1" spc="6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(Conformación	</a:t>
            </a:r>
            <a:r>
              <a:rPr sz="1800" b="1" spc="-20" dirty="0">
                <a:solidFill>
                  <a:srgbClr val="FF0000"/>
                </a:solidFill>
                <a:latin typeface="Arial"/>
                <a:cs typeface="Arial"/>
              </a:rPr>
              <a:t>Comisión </a:t>
            </a:r>
            <a:r>
              <a:rPr sz="1800" b="1" spc="5" dirty="0">
                <a:solidFill>
                  <a:srgbClr val="FF0000"/>
                </a:solidFill>
                <a:latin typeface="Arial"/>
                <a:cs typeface="Arial"/>
              </a:rPr>
              <a:t>Técnica</a:t>
            </a:r>
            <a:r>
              <a:rPr sz="1800" b="1" spc="-29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b="1" spc="15" dirty="0">
                <a:latin typeface="Arial"/>
                <a:cs typeface="Arial"/>
              </a:rPr>
              <a:t>).</a:t>
            </a:r>
            <a:endParaRPr sz="1800">
              <a:latin typeface="Arial"/>
              <a:cs typeface="Arial"/>
            </a:endParaRPr>
          </a:p>
          <a:p>
            <a:pPr marL="299720" indent="-287020">
              <a:lnSpc>
                <a:spcPct val="100000"/>
              </a:lnSpc>
              <a:spcBef>
                <a:spcPts val="1200"/>
              </a:spcBef>
              <a:buClr>
                <a:srgbClr val="052F61"/>
              </a:buClr>
              <a:buSzPct val="80555"/>
              <a:buFont typeface="Wingdings"/>
              <a:buChar char=""/>
              <a:tabLst>
                <a:tab pos="299085" algn="l"/>
                <a:tab pos="299720" algn="l"/>
              </a:tabLst>
            </a:pPr>
            <a:r>
              <a:rPr sz="1800" b="1" spc="-40" dirty="0">
                <a:latin typeface="Arial"/>
                <a:cs typeface="Arial"/>
              </a:rPr>
              <a:t>Presentar </a:t>
            </a:r>
            <a:r>
              <a:rPr sz="1800" b="1" spc="15" dirty="0">
                <a:latin typeface="Arial"/>
                <a:cs typeface="Arial"/>
              </a:rPr>
              <a:t>proyecto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-45" dirty="0">
                <a:latin typeface="Arial"/>
                <a:cs typeface="Arial"/>
              </a:rPr>
              <a:t>Ley </a:t>
            </a:r>
            <a:r>
              <a:rPr sz="1800" b="1" dirty="0">
                <a:latin typeface="Arial"/>
                <a:cs typeface="Arial"/>
              </a:rPr>
              <a:t>Municipal </a:t>
            </a:r>
            <a:r>
              <a:rPr sz="1800" b="1" spc="-40" dirty="0">
                <a:latin typeface="Arial"/>
                <a:cs typeface="Arial"/>
              </a:rPr>
              <a:t>al </a:t>
            </a:r>
            <a:r>
              <a:rPr sz="1800" b="1" spc="35" dirty="0">
                <a:latin typeface="Arial"/>
                <a:cs typeface="Arial"/>
              </a:rPr>
              <a:t>Concejo</a:t>
            </a:r>
            <a:r>
              <a:rPr sz="1800" b="1" spc="47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Municipal.</a:t>
            </a:r>
            <a:endParaRPr sz="1800">
              <a:latin typeface="Arial"/>
              <a:cs typeface="Arial"/>
            </a:endParaRPr>
          </a:p>
          <a:p>
            <a:pPr marL="299720" indent="-287020">
              <a:lnSpc>
                <a:spcPct val="100000"/>
              </a:lnSpc>
              <a:spcBef>
                <a:spcPts val="1200"/>
              </a:spcBef>
              <a:buClr>
                <a:srgbClr val="052F61"/>
              </a:buClr>
              <a:buSzPct val="80555"/>
              <a:buFont typeface="Wingdings"/>
              <a:buChar char=""/>
              <a:tabLst>
                <a:tab pos="299085" algn="l"/>
                <a:tab pos="299720" algn="l"/>
              </a:tabLst>
            </a:pPr>
            <a:r>
              <a:rPr sz="1800" b="1" spc="-40" dirty="0">
                <a:latin typeface="Arial"/>
                <a:cs typeface="Arial"/>
              </a:rPr>
              <a:t>Promulgar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-70" dirty="0">
                <a:latin typeface="Arial"/>
                <a:cs typeface="Arial"/>
              </a:rPr>
              <a:t>Ley </a:t>
            </a:r>
            <a:r>
              <a:rPr sz="1800" b="1" spc="-5" dirty="0">
                <a:latin typeface="Arial"/>
                <a:cs typeface="Arial"/>
              </a:rPr>
              <a:t>Municipal</a:t>
            </a:r>
            <a:r>
              <a:rPr sz="1800" b="1" spc="120" dirty="0">
                <a:latin typeface="Arial"/>
                <a:cs typeface="Arial"/>
              </a:rPr>
              <a:t> </a:t>
            </a:r>
            <a:r>
              <a:rPr sz="1800" b="1" spc="-160" dirty="0">
                <a:latin typeface="Arial"/>
                <a:cs typeface="Arial"/>
              </a:rPr>
              <a:t>TTM.</a:t>
            </a:r>
            <a:endParaRPr sz="1800">
              <a:latin typeface="Arial"/>
              <a:cs typeface="Arial"/>
            </a:endParaRPr>
          </a:p>
          <a:p>
            <a:pPr marL="299720" indent="-287020">
              <a:lnSpc>
                <a:spcPct val="100000"/>
              </a:lnSpc>
              <a:spcBef>
                <a:spcPts val="1200"/>
              </a:spcBef>
              <a:buClr>
                <a:srgbClr val="052F61"/>
              </a:buClr>
              <a:buSzPct val="80555"/>
              <a:buFont typeface="Wingdings"/>
              <a:buChar char=""/>
              <a:tabLst>
                <a:tab pos="299085" algn="l"/>
                <a:tab pos="299720" algn="l"/>
              </a:tabLst>
            </a:pPr>
            <a:r>
              <a:rPr sz="1800" b="1" spc="-15" dirty="0">
                <a:latin typeface="Arial"/>
                <a:cs typeface="Arial"/>
              </a:rPr>
              <a:t>Promover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20" dirty="0">
                <a:latin typeface="Arial"/>
                <a:cs typeface="Arial"/>
              </a:rPr>
              <a:t>conformación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-35" dirty="0">
                <a:solidFill>
                  <a:srgbClr val="FF0000"/>
                </a:solidFill>
                <a:latin typeface="Arial"/>
                <a:cs typeface="Arial"/>
              </a:rPr>
              <a:t>Comisión Social </a:t>
            </a:r>
            <a:r>
              <a:rPr sz="1800" b="1" spc="30" dirty="0">
                <a:solidFill>
                  <a:srgbClr val="FF0000"/>
                </a:solidFill>
                <a:latin typeface="Arial"/>
                <a:cs typeface="Arial"/>
              </a:rPr>
              <a:t>de </a:t>
            </a:r>
            <a:r>
              <a:rPr sz="1800" b="1" spc="-65" dirty="0">
                <a:solidFill>
                  <a:srgbClr val="FF0000"/>
                </a:solidFill>
                <a:latin typeface="Arial"/>
                <a:cs typeface="Arial"/>
              </a:rPr>
              <a:t>Transición</a:t>
            </a:r>
            <a:r>
              <a:rPr sz="1800" b="1" spc="16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305435" marR="370840" indent="-293370">
              <a:lnSpc>
                <a:spcPct val="100000"/>
              </a:lnSpc>
              <a:spcBef>
                <a:spcPts val="1200"/>
              </a:spcBef>
              <a:buClr>
                <a:srgbClr val="052F61"/>
              </a:buClr>
              <a:buSzPct val="80555"/>
              <a:buFont typeface="Wingdings"/>
              <a:buChar char=""/>
              <a:tabLst>
                <a:tab pos="299085" algn="l"/>
                <a:tab pos="299720" algn="l"/>
              </a:tabLst>
            </a:pPr>
            <a:r>
              <a:rPr sz="1800" b="1" spc="-45" dirty="0">
                <a:latin typeface="Arial"/>
                <a:cs typeface="Arial"/>
              </a:rPr>
              <a:t>Procesar, </a:t>
            </a:r>
            <a:r>
              <a:rPr sz="1800" b="1" spc="-30" dirty="0">
                <a:latin typeface="Arial"/>
                <a:cs typeface="Arial"/>
              </a:rPr>
              <a:t>facilitar </a:t>
            </a:r>
            <a:r>
              <a:rPr sz="1800" b="1" dirty="0">
                <a:latin typeface="Arial"/>
                <a:cs typeface="Arial"/>
              </a:rPr>
              <a:t>y </a:t>
            </a:r>
            <a:r>
              <a:rPr sz="1800" b="1" spc="-70" dirty="0">
                <a:latin typeface="Arial"/>
                <a:cs typeface="Arial"/>
              </a:rPr>
              <a:t>transferir </a:t>
            </a:r>
            <a:r>
              <a:rPr sz="1800" b="1" spc="-15" dirty="0">
                <a:latin typeface="Arial"/>
                <a:cs typeface="Arial"/>
              </a:rPr>
              <a:t>información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-25" dirty="0">
                <a:latin typeface="Arial"/>
                <a:cs typeface="Arial"/>
              </a:rPr>
              <a:t>administración  </a:t>
            </a:r>
            <a:r>
              <a:rPr sz="1800" b="1" spc="-5" dirty="0">
                <a:latin typeface="Arial"/>
                <a:cs typeface="Arial"/>
              </a:rPr>
              <a:t>municipal </a:t>
            </a:r>
            <a:r>
              <a:rPr sz="1800" b="1" dirty="0">
                <a:latin typeface="Arial"/>
                <a:cs typeface="Arial"/>
              </a:rPr>
              <a:t>a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25" dirty="0">
                <a:latin typeface="Arial"/>
                <a:cs typeface="Arial"/>
              </a:rPr>
              <a:t>nueva </a:t>
            </a:r>
            <a:r>
              <a:rPr sz="1800" b="1" spc="-85" dirty="0">
                <a:latin typeface="Arial"/>
                <a:cs typeface="Arial"/>
              </a:rPr>
              <a:t>MAE</a:t>
            </a:r>
            <a:r>
              <a:rPr sz="1800" b="1" spc="2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375920" y="703580"/>
            <a:ext cx="8237220" cy="332740"/>
            <a:chOff x="375920" y="703580"/>
            <a:chExt cx="8237220" cy="332740"/>
          </a:xfrm>
        </p:grpSpPr>
        <p:sp>
          <p:nvSpPr>
            <p:cNvPr id="10" name="object 10"/>
            <p:cNvSpPr/>
            <p:nvPr/>
          </p:nvSpPr>
          <p:spPr>
            <a:xfrm>
              <a:off x="379564" y="999769"/>
              <a:ext cx="8232131" cy="3302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75920" y="703580"/>
              <a:ext cx="8237220" cy="332739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3992879" y="5082540"/>
            <a:ext cx="5151120" cy="1775460"/>
            <a:chOff x="3992879" y="5082540"/>
            <a:chExt cx="5151120" cy="1775460"/>
          </a:xfrm>
        </p:grpSpPr>
        <p:sp>
          <p:nvSpPr>
            <p:cNvPr id="13" name="object 13"/>
            <p:cNvSpPr/>
            <p:nvPr/>
          </p:nvSpPr>
          <p:spPr>
            <a:xfrm>
              <a:off x="3992879" y="5082540"/>
              <a:ext cx="2885439" cy="1775459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8227059" y="6085840"/>
              <a:ext cx="916940" cy="759459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15619" y="922019"/>
            <a:ext cx="7980680" cy="782320"/>
            <a:chOff x="515619" y="922019"/>
            <a:chExt cx="7980680" cy="782320"/>
          </a:xfrm>
        </p:grpSpPr>
        <p:sp>
          <p:nvSpPr>
            <p:cNvPr id="3" name="object 3"/>
            <p:cNvSpPr/>
            <p:nvPr/>
          </p:nvSpPr>
          <p:spPr>
            <a:xfrm>
              <a:off x="736599" y="922019"/>
              <a:ext cx="7647940" cy="42163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15619" y="1348739"/>
              <a:ext cx="7980680" cy="3556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505459" y="1927860"/>
            <a:ext cx="8229600" cy="22199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83086" y="1969439"/>
            <a:ext cx="7822565" cy="2128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052F61"/>
              </a:buClr>
              <a:buSzPct val="80000"/>
              <a:buFont typeface="Wingdings"/>
              <a:buChar char=""/>
              <a:tabLst>
                <a:tab pos="299720" algn="l"/>
              </a:tabLst>
            </a:pPr>
            <a:r>
              <a:rPr sz="2000" b="1" spc="40" dirty="0">
                <a:latin typeface="Arial"/>
                <a:cs typeface="Arial"/>
              </a:rPr>
              <a:t>Aprueba </a:t>
            </a:r>
            <a:r>
              <a:rPr sz="2000" b="1" spc="-45" dirty="0">
                <a:latin typeface="Arial"/>
                <a:cs typeface="Arial"/>
              </a:rPr>
              <a:t>Leyes </a:t>
            </a:r>
            <a:r>
              <a:rPr sz="2000" b="1" spc="15" dirty="0">
                <a:latin typeface="Arial"/>
                <a:cs typeface="Arial"/>
              </a:rPr>
              <a:t>Municipales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35" dirty="0">
                <a:latin typeface="Arial"/>
                <a:cs typeface="Arial"/>
              </a:rPr>
              <a:t>Resoluciones </a:t>
            </a:r>
            <a:r>
              <a:rPr sz="2000" b="1" spc="5" dirty="0">
                <a:latin typeface="Arial"/>
                <a:cs typeface="Arial"/>
              </a:rPr>
              <a:t>especificas </a:t>
            </a:r>
            <a:r>
              <a:rPr sz="2000" b="1" spc="-30" dirty="0">
                <a:latin typeface="Arial"/>
                <a:cs typeface="Arial"/>
              </a:rPr>
              <a:t>sobre 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55" dirty="0">
                <a:latin typeface="Arial"/>
                <a:cs typeface="Arial"/>
              </a:rPr>
              <a:t>Transición </a:t>
            </a:r>
            <a:r>
              <a:rPr sz="2000" b="1" spc="-25" dirty="0">
                <a:latin typeface="Arial"/>
                <a:cs typeface="Arial"/>
              </a:rPr>
              <a:t>Transparente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165" dirty="0">
                <a:latin typeface="Arial"/>
                <a:cs typeface="Arial"/>
              </a:rPr>
              <a:t>sus </a:t>
            </a:r>
            <a:r>
              <a:rPr sz="2000" b="1" dirty="0">
                <a:latin typeface="Arial"/>
                <a:cs typeface="Arial"/>
              </a:rPr>
              <a:t>contenidos, </a:t>
            </a:r>
            <a:r>
              <a:rPr sz="2000" b="1" spc="-15" dirty="0">
                <a:latin typeface="Arial"/>
                <a:cs typeface="Arial"/>
              </a:rPr>
              <a:t>antes </a:t>
            </a:r>
            <a:r>
              <a:rPr sz="2000" b="1" spc="65" dirty="0">
                <a:latin typeface="Arial"/>
                <a:cs typeface="Arial"/>
              </a:rPr>
              <a:t>de</a:t>
            </a:r>
            <a:r>
              <a:rPr sz="2000" b="1" spc="385" dirty="0">
                <a:latin typeface="Arial"/>
                <a:cs typeface="Arial"/>
              </a:rPr>
              <a:t> </a:t>
            </a:r>
            <a:r>
              <a:rPr sz="2000" b="1" spc="10" dirty="0">
                <a:latin typeface="Arial"/>
                <a:cs typeface="Arial"/>
              </a:rPr>
              <a:t>la</a:t>
            </a:r>
            <a:endParaRPr sz="2000">
              <a:latin typeface="Arial"/>
              <a:cs typeface="Arial"/>
            </a:endParaRPr>
          </a:p>
          <a:p>
            <a:pPr marL="309880">
              <a:lnSpc>
                <a:spcPct val="100000"/>
              </a:lnSpc>
            </a:pPr>
            <a:r>
              <a:rPr sz="2000" b="1" spc="35" dirty="0">
                <a:latin typeface="Arial"/>
                <a:cs typeface="Arial"/>
              </a:rPr>
              <a:t>concertación </a:t>
            </a:r>
            <a:r>
              <a:rPr sz="2000" b="1" spc="40" dirty="0">
                <a:latin typeface="Arial"/>
                <a:cs typeface="Arial"/>
              </a:rPr>
              <a:t>del</a:t>
            </a:r>
            <a:r>
              <a:rPr sz="2000" b="1" spc="2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proceso.</a:t>
            </a:r>
            <a:endParaRPr sz="2000">
              <a:latin typeface="Arial"/>
              <a:cs typeface="Arial"/>
            </a:endParaRPr>
          </a:p>
          <a:p>
            <a:pPr marL="299720" indent="-287020">
              <a:lnSpc>
                <a:spcPct val="100000"/>
              </a:lnSpc>
              <a:spcBef>
                <a:spcPts val="1080"/>
              </a:spcBef>
              <a:buClr>
                <a:srgbClr val="052F61"/>
              </a:buClr>
              <a:buSzPct val="80000"/>
              <a:buFont typeface="Wingdings"/>
              <a:buChar char=""/>
              <a:tabLst>
                <a:tab pos="299720" algn="l"/>
              </a:tabLst>
            </a:pPr>
            <a:r>
              <a:rPr sz="2000" b="1" spc="-40" dirty="0">
                <a:latin typeface="Arial"/>
                <a:cs typeface="Arial"/>
              </a:rPr>
              <a:t>Fiscalizar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5" dirty="0">
                <a:latin typeface="Arial"/>
                <a:cs typeface="Arial"/>
              </a:rPr>
              <a:t>transferencia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5" dirty="0">
                <a:latin typeface="Arial"/>
                <a:cs typeface="Arial"/>
              </a:rPr>
              <a:t>administración</a:t>
            </a:r>
            <a:r>
              <a:rPr sz="2000" b="1" spc="-20" dirty="0">
                <a:latin typeface="Arial"/>
                <a:cs typeface="Arial"/>
              </a:rPr>
              <a:t> </a:t>
            </a:r>
            <a:r>
              <a:rPr sz="2000" b="1" spc="20" dirty="0">
                <a:latin typeface="Arial"/>
                <a:cs typeface="Arial"/>
              </a:rPr>
              <a:t>municipal.</a:t>
            </a:r>
            <a:endParaRPr sz="2000">
              <a:latin typeface="Arial"/>
              <a:cs typeface="Arial"/>
            </a:endParaRPr>
          </a:p>
          <a:p>
            <a:pPr marL="305435" marR="108585" indent="-293370">
              <a:lnSpc>
                <a:spcPct val="100000"/>
              </a:lnSpc>
              <a:spcBef>
                <a:spcPts val="1080"/>
              </a:spcBef>
              <a:buClr>
                <a:srgbClr val="052F61"/>
              </a:buClr>
              <a:buSzPct val="80000"/>
              <a:buFont typeface="Wingdings"/>
              <a:buChar char=""/>
              <a:tabLst>
                <a:tab pos="307340" algn="l"/>
                <a:tab pos="307975" algn="l"/>
              </a:tabLst>
            </a:pPr>
            <a:r>
              <a:rPr sz="2000" b="1" spc="25" dirty="0">
                <a:latin typeface="Arial"/>
                <a:cs typeface="Arial"/>
              </a:rPr>
              <a:t>Obtener, </a:t>
            </a:r>
            <a:r>
              <a:rPr sz="2000" b="1" spc="10" dirty="0">
                <a:latin typeface="Arial"/>
                <a:cs typeface="Arial"/>
              </a:rPr>
              <a:t>Organizar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90" dirty="0">
                <a:latin typeface="Arial"/>
                <a:cs typeface="Arial"/>
              </a:rPr>
              <a:t>Transferir </a:t>
            </a:r>
            <a:r>
              <a:rPr sz="2000" b="1" spc="10" dirty="0">
                <a:latin typeface="Arial"/>
                <a:cs typeface="Arial"/>
              </a:rPr>
              <a:t>la información </a:t>
            </a:r>
            <a:r>
              <a:rPr sz="2000" b="1" spc="70" dirty="0">
                <a:latin typeface="Arial"/>
                <a:cs typeface="Arial"/>
              </a:rPr>
              <a:t>documentada 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spc="45" dirty="0">
                <a:latin typeface="Arial"/>
                <a:cs typeface="Arial"/>
              </a:rPr>
              <a:t>Concejo</a:t>
            </a:r>
            <a:r>
              <a:rPr sz="2000" b="1" spc="95" dirty="0">
                <a:latin typeface="Arial"/>
                <a:cs typeface="Arial"/>
              </a:rPr>
              <a:t> </a:t>
            </a:r>
            <a:r>
              <a:rPr sz="2000" b="1" spc="25" dirty="0">
                <a:latin typeface="Arial"/>
                <a:cs typeface="Arial"/>
              </a:rPr>
              <a:t>Municipal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913379" y="4163059"/>
            <a:ext cx="6230620" cy="2682240"/>
            <a:chOff x="2913379" y="4163059"/>
            <a:chExt cx="6230620" cy="2682240"/>
          </a:xfrm>
        </p:grpSpPr>
        <p:sp>
          <p:nvSpPr>
            <p:cNvPr id="8" name="object 8"/>
            <p:cNvSpPr/>
            <p:nvPr/>
          </p:nvSpPr>
          <p:spPr>
            <a:xfrm>
              <a:off x="2913379" y="4163059"/>
              <a:ext cx="3677920" cy="252476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8227059" y="6085839"/>
              <a:ext cx="916940" cy="759459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80339" y="619759"/>
            <a:ext cx="8389620" cy="6215380"/>
            <a:chOff x="180339" y="619759"/>
            <a:chExt cx="8389620" cy="6215380"/>
          </a:xfrm>
        </p:grpSpPr>
        <p:sp>
          <p:nvSpPr>
            <p:cNvPr id="3" name="object 3"/>
            <p:cNvSpPr/>
            <p:nvPr/>
          </p:nvSpPr>
          <p:spPr>
            <a:xfrm>
              <a:off x="180339" y="619759"/>
              <a:ext cx="8389620" cy="621538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72539" y="751839"/>
              <a:ext cx="6200140" cy="27177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258251" y="1210602"/>
            <a:ext cx="8228965" cy="5359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5745" indent="-233679" algn="just">
              <a:lnSpc>
                <a:spcPct val="100000"/>
              </a:lnSpc>
              <a:spcBef>
                <a:spcPts val="100"/>
              </a:spcBef>
              <a:buClr>
                <a:srgbClr val="00B0F0"/>
              </a:buClr>
              <a:buSzPct val="95000"/>
              <a:buFont typeface="Wingdings"/>
              <a:buChar char=""/>
              <a:tabLst>
                <a:tab pos="246379" algn="l"/>
              </a:tabLst>
            </a:pPr>
            <a:r>
              <a:rPr sz="2000" b="1" spc="25" dirty="0">
                <a:solidFill>
                  <a:srgbClr val="00B0F0"/>
                </a:solidFill>
                <a:latin typeface="Arial"/>
                <a:cs typeface="Arial"/>
              </a:rPr>
              <a:t>Conformación </a:t>
            </a:r>
            <a:r>
              <a:rPr sz="2000" b="1" spc="65" dirty="0">
                <a:solidFill>
                  <a:srgbClr val="00B0F0"/>
                </a:solidFill>
                <a:latin typeface="Arial"/>
                <a:cs typeface="Arial"/>
              </a:rPr>
              <a:t>de </a:t>
            </a:r>
            <a:r>
              <a:rPr sz="2000" b="1" spc="10" dirty="0">
                <a:solidFill>
                  <a:srgbClr val="00B0F0"/>
                </a:solidFill>
                <a:latin typeface="Arial"/>
                <a:cs typeface="Arial"/>
              </a:rPr>
              <a:t>la </a:t>
            </a:r>
            <a:r>
              <a:rPr sz="2000" b="1" spc="-20" dirty="0">
                <a:solidFill>
                  <a:srgbClr val="00B0F0"/>
                </a:solidFill>
                <a:latin typeface="Arial"/>
                <a:cs typeface="Arial"/>
              </a:rPr>
              <a:t>Comisión </a:t>
            </a:r>
            <a:r>
              <a:rPr sz="2000" b="1" spc="-10" dirty="0">
                <a:solidFill>
                  <a:srgbClr val="00B0F0"/>
                </a:solidFill>
                <a:latin typeface="Arial"/>
                <a:cs typeface="Arial"/>
              </a:rPr>
              <a:t>Social </a:t>
            </a:r>
            <a:r>
              <a:rPr sz="2000" b="1" spc="50" dirty="0">
                <a:solidFill>
                  <a:srgbClr val="00B0F0"/>
                </a:solidFill>
                <a:latin typeface="Arial"/>
                <a:cs typeface="Arial"/>
              </a:rPr>
              <a:t>para </a:t>
            </a:r>
            <a:r>
              <a:rPr sz="2000" b="1" spc="10" dirty="0">
                <a:solidFill>
                  <a:srgbClr val="00B0F0"/>
                </a:solidFill>
                <a:latin typeface="Arial"/>
                <a:cs typeface="Arial"/>
              </a:rPr>
              <a:t>la</a:t>
            </a:r>
            <a:r>
              <a:rPr sz="2000" b="1" spc="420" dirty="0">
                <a:solidFill>
                  <a:srgbClr val="00B0F0"/>
                </a:solidFill>
                <a:latin typeface="Arial"/>
                <a:cs typeface="Arial"/>
              </a:rPr>
              <a:t> </a:t>
            </a:r>
            <a:r>
              <a:rPr sz="2000" b="1" spc="-15" dirty="0">
                <a:solidFill>
                  <a:srgbClr val="00B0F0"/>
                </a:solidFill>
                <a:latin typeface="Arial"/>
                <a:cs typeface="Arial"/>
              </a:rPr>
              <a:t>transición.-</a:t>
            </a:r>
            <a:endParaRPr sz="2000">
              <a:latin typeface="Arial"/>
              <a:cs typeface="Arial"/>
            </a:endParaRPr>
          </a:p>
          <a:p>
            <a:pPr marL="18415" marR="8255" indent="-6350" algn="just">
              <a:lnSpc>
                <a:spcPct val="100000"/>
              </a:lnSpc>
            </a:pPr>
            <a:r>
              <a:rPr sz="1800" b="1" spc="-240" dirty="0">
                <a:latin typeface="Arial"/>
                <a:cs typeface="Arial"/>
              </a:rPr>
              <a:t>Es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5" dirty="0">
                <a:latin typeface="Arial"/>
                <a:cs typeface="Arial"/>
              </a:rPr>
              <a:t>actividad </a:t>
            </a:r>
            <a:r>
              <a:rPr sz="1800" b="1" spc="-40" dirty="0">
                <a:latin typeface="Arial"/>
                <a:cs typeface="Arial"/>
              </a:rPr>
              <a:t>mas </a:t>
            </a:r>
            <a:r>
              <a:rPr sz="1800" b="1" spc="-10" dirty="0">
                <a:latin typeface="Arial"/>
                <a:cs typeface="Arial"/>
              </a:rPr>
              <a:t>importante </a:t>
            </a:r>
            <a:r>
              <a:rPr sz="1800" b="1" spc="30" dirty="0">
                <a:latin typeface="Arial"/>
                <a:cs typeface="Arial"/>
              </a:rPr>
              <a:t>en </a:t>
            </a:r>
            <a:r>
              <a:rPr sz="1800" b="1" spc="-65" dirty="0">
                <a:latin typeface="Arial"/>
                <a:cs typeface="Arial"/>
              </a:rPr>
              <a:t>las </a:t>
            </a:r>
            <a:r>
              <a:rPr sz="1800" b="1" spc="-20" dirty="0">
                <a:latin typeface="Arial"/>
                <a:cs typeface="Arial"/>
              </a:rPr>
              <a:t>funciones </a:t>
            </a:r>
            <a:r>
              <a:rPr sz="1800" b="1" spc="55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sociedad </a:t>
            </a:r>
            <a:r>
              <a:rPr sz="1800" b="1" spc="-35" dirty="0">
                <a:latin typeface="Arial"/>
                <a:cs typeface="Arial"/>
              </a:rPr>
              <a:t>civil,  </a:t>
            </a:r>
            <a:r>
              <a:rPr sz="1800" b="1" spc="-5" dirty="0">
                <a:latin typeface="Arial"/>
                <a:cs typeface="Arial"/>
              </a:rPr>
              <a:t>porque </a:t>
            </a:r>
            <a:r>
              <a:rPr sz="1800" b="1" dirty="0">
                <a:latin typeface="Arial"/>
                <a:cs typeface="Arial"/>
              </a:rPr>
              <a:t>efectuará </a:t>
            </a:r>
            <a:r>
              <a:rPr sz="1800" b="1" spc="-20" dirty="0">
                <a:latin typeface="Arial"/>
                <a:cs typeface="Arial"/>
              </a:rPr>
              <a:t>seguimiento </a:t>
            </a:r>
            <a:r>
              <a:rPr sz="1800" b="1" spc="20" dirty="0">
                <a:latin typeface="Arial"/>
                <a:cs typeface="Arial"/>
              </a:rPr>
              <a:t>en </a:t>
            </a:r>
            <a:r>
              <a:rPr sz="1800" b="1" spc="5" dirty="0">
                <a:latin typeface="Arial"/>
                <a:cs typeface="Arial"/>
              </a:rPr>
              <a:t>el </a:t>
            </a:r>
            <a:r>
              <a:rPr sz="1800" b="1" spc="20" dirty="0">
                <a:latin typeface="Arial"/>
                <a:cs typeface="Arial"/>
              </a:rPr>
              <a:t>ordenamiento </a:t>
            </a:r>
            <a:r>
              <a:rPr sz="1800" b="1" dirty="0">
                <a:latin typeface="Arial"/>
                <a:cs typeface="Arial"/>
              </a:rPr>
              <a:t>y </a:t>
            </a:r>
            <a:r>
              <a:rPr sz="1800" b="1" spc="5" dirty="0">
                <a:latin typeface="Arial"/>
                <a:cs typeface="Arial"/>
              </a:rPr>
              <a:t>verificación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 </a:t>
            </a:r>
            <a:r>
              <a:rPr sz="1800" b="1" spc="45" dirty="0">
                <a:latin typeface="Arial"/>
                <a:cs typeface="Arial"/>
              </a:rPr>
              <a:t>documentación.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b="1" spc="-75" dirty="0">
                <a:solidFill>
                  <a:srgbClr val="000066"/>
                </a:solidFill>
                <a:latin typeface="Arial"/>
                <a:cs typeface="Arial"/>
              </a:rPr>
              <a:t>Estará </a:t>
            </a:r>
            <a:r>
              <a:rPr sz="2000" b="1" spc="30" dirty="0">
                <a:solidFill>
                  <a:srgbClr val="000066"/>
                </a:solidFill>
                <a:latin typeface="Arial"/>
                <a:cs typeface="Arial"/>
              </a:rPr>
              <a:t>conformado</a:t>
            </a:r>
            <a:r>
              <a:rPr sz="2000" b="1" spc="-140" dirty="0">
                <a:solidFill>
                  <a:srgbClr val="000066"/>
                </a:solidFill>
                <a:latin typeface="Arial"/>
                <a:cs typeface="Arial"/>
              </a:rPr>
              <a:t> </a:t>
            </a:r>
            <a:r>
              <a:rPr sz="2000" b="1" spc="-40" dirty="0">
                <a:solidFill>
                  <a:srgbClr val="000066"/>
                </a:solidFill>
                <a:latin typeface="Arial"/>
                <a:cs typeface="Arial"/>
              </a:rPr>
              <a:t>por:</a:t>
            </a:r>
            <a:endParaRPr sz="2000">
              <a:latin typeface="Arial"/>
              <a:cs typeface="Arial"/>
            </a:endParaRPr>
          </a:p>
          <a:p>
            <a:pPr marL="636905" lvl="1" indent="-167640">
              <a:lnSpc>
                <a:spcPct val="100000"/>
              </a:lnSpc>
              <a:buFont typeface="Arial"/>
              <a:buChar char="•"/>
              <a:tabLst>
                <a:tab pos="637540" algn="l"/>
              </a:tabLst>
            </a:pPr>
            <a:r>
              <a:rPr sz="2000" b="1" spc="-25" dirty="0">
                <a:latin typeface="Arial"/>
                <a:cs typeface="Arial"/>
              </a:rPr>
              <a:t>Control </a:t>
            </a:r>
            <a:r>
              <a:rPr sz="2000" b="1" spc="-10" dirty="0">
                <a:latin typeface="Arial"/>
                <a:cs typeface="Arial"/>
              </a:rPr>
              <a:t>Social</a:t>
            </a:r>
            <a:endParaRPr sz="2000">
              <a:latin typeface="Arial"/>
              <a:cs typeface="Arial"/>
            </a:endParaRPr>
          </a:p>
          <a:p>
            <a:pPr marL="636905" lvl="1" indent="-167640">
              <a:lnSpc>
                <a:spcPct val="100000"/>
              </a:lnSpc>
              <a:buFont typeface="Arial"/>
              <a:buChar char="•"/>
              <a:tabLst>
                <a:tab pos="637540" algn="l"/>
              </a:tabLst>
            </a:pPr>
            <a:r>
              <a:rPr sz="2000" b="1" spc="25" dirty="0">
                <a:latin typeface="Arial"/>
                <a:cs typeface="Arial"/>
              </a:rPr>
              <a:t>Comité</a:t>
            </a:r>
            <a:r>
              <a:rPr sz="2000" b="1" spc="120" dirty="0">
                <a:latin typeface="Arial"/>
                <a:cs typeface="Arial"/>
              </a:rPr>
              <a:t> </a:t>
            </a:r>
            <a:r>
              <a:rPr sz="2000" b="1" spc="15" dirty="0">
                <a:latin typeface="Arial"/>
                <a:cs typeface="Arial"/>
              </a:rPr>
              <a:t>Cívico</a:t>
            </a:r>
            <a:endParaRPr sz="2000">
              <a:latin typeface="Arial"/>
              <a:cs typeface="Arial"/>
            </a:endParaRPr>
          </a:p>
          <a:p>
            <a:pPr marL="637540" lvl="1" indent="-168275">
              <a:lnSpc>
                <a:spcPct val="100000"/>
              </a:lnSpc>
              <a:buFont typeface="Arial"/>
              <a:buChar char="•"/>
              <a:tabLst>
                <a:tab pos="638175" algn="l"/>
              </a:tabLst>
            </a:pPr>
            <a:r>
              <a:rPr sz="2000" b="1" spc="20" dirty="0">
                <a:latin typeface="Arial"/>
                <a:cs typeface="Arial"/>
              </a:rPr>
              <a:t>Organizaciones</a:t>
            </a:r>
            <a:r>
              <a:rPr sz="2000" b="1" spc="-25" dirty="0">
                <a:latin typeface="Arial"/>
                <a:cs typeface="Arial"/>
              </a:rPr>
              <a:t> </a:t>
            </a:r>
            <a:r>
              <a:rPr sz="2000" b="1" spc="-15" dirty="0">
                <a:latin typeface="Arial"/>
                <a:cs typeface="Arial"/>
              </a:rPr>
              <a:t>Sociales</a:t>
            </a:r>
            <a:endParaRPr sz="2000">
              <a:latin typeface="Arial"/>
              <a:cs typeface="Arial"/>
            </a:endParaRPr>
          </a:p>
          <a:p>
            <a:pPr marL="637540" lvl="1" indent="-168275">
              <a:lnSpc>
                <a:spcPct val="100000"/>
              </a:lnSpc>
              <a:buFont typeface="Arial"/>
              <a:buChar char="•"/>
              <a:tabLst>
                <a:tab pos="638175" algn="l"/>
              </a:tabLst>
            </a:pPr>
            <a:r>
              <a:rPr sz="2000" b="1" spc="20" dirty="0">
                <a:latin typeface="Arial"/>
                <a:cs typeface="Arial"/>
              </a:rPr>
              <a:t>Organizaciones</a:t>
            </a:r>
            <a:r>
              <a:rPr sz="2000" b="1" spc="-25" dirty="0">
                <a:latin typeface="Arial"/>
                <a:cs typeface="Arial"/>
              </a:rPr>
              <a:t> </a:t>
            </a:r>
            <a:r>
              <a:rPr sz="2000" b="1" spc="-15" dirty="0">
                <a:latin typeface="Arial"/>
                <a:cs typeface="Arial"/>
              </a:rPr>
              <a:t>Funcionales</a:t>
            </a:r>
            <a:endParaRPr sz="2000">
              <a:latin typeface="Arial"/>
              <a:cs typeface="Arial"/>
            </a:endParaRPr>
          </a:p>
          <a:p>
            <a:pPr marL="629920" lvl="1" indent="-160020">
              <a:lnSpc>
                <a:spcPct val="100000"/>
              </a:lnSpc>
              <a:buFont typeface="Arial"/>
              <a:buChar char="•"/>
              <a:tabLst>
                <a:tab pos="629920" algn="l"/>
              </a:tabLst>
            </a:pPr>
            <a:r>
              <a:rPr sz="2000" b="1" spc="-5" dirty="0">
                <a:latin typeface="Arial"/>
                <a:cs typeface="Arial"/>
              </a:rPr>
              <a:t>Iglesia</a:t>
            </a:r>
            <a:endParaRPr sz="2000">
              <a:latin typeface="Arial"/>
              <a:cs typeface="Arial"/>
            </a:endParaRPr>
          </a:p>
          <a:p>
            <a:pPr marL="637540" lvl="1" indent="-168275">
              <a:lnSpc>
                <a:spcPct val="100000"/>
              </a:lnSpc>
              <a:buFont typeface="Arial"/>
              <a:buChar char="•"/>
              <a:tabLst>
                <a:tab pos="638175" algn="l"/>
              </a:tabLst>
            </a:pPr>
            <a:r>
              <a:rPr sz="2000" b="1" spc="-40" dirty="0">
                <a:latin typeface="Arial"/>
                <a:cs typeface="Arial"/>
              </a:rPr>
              <a:t>Otras</a:t>
            </a:r>
            <a:endParaRPr sz="20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45"/>
              </a:spcBef>
              <a:buFont typeface="Arial"/>
              <a:buChar char="•"/>
            </a:pPr>
            <a:endParaRPr sz="2050">
              <a:latin typeface="Arial"/>
              <a:cs typeface="Arial"/>
            </a:endParaRPr>
          </a:p>
          <a:p>
            <a:pPr marL="12700" marR="5080" algn="just">
              <a:lnSpc>
                <a:spcPct val="100000"/>
              </a:lnSpc>
              <a:buSzPct val="95000"/>
              <a:buFont typeface="Wingdings"/>
              <a:buChar char=""/>
              <a:tabLst>
                <a:tab pos="240029" algn="l"/>
              </a:tabLst>
            </a:pPr>
            <a:r>
              <a:rPr sz="2000" b="1" spc="-5" dirty="0">
                <a:solidFill>
                  <a:srgbClr val="00B0F0"/>
                </a:solidFill>
                <a:latin typeface="Arial"/>
                <a:cs typeface="Arial"/>
              </a:rPr>
              <a:t>Participa </a:t>
            </a:r>
            <a:r>
              <a:rPr sz="2000" b="1" spc="65" dirty="0">
                <a:solidFill>
                  <a:srgbClr val="00B0F0"/>
                </a:solidFill>
                <a:latin typeface="Arial"/>
                <a:cs typeface="Arial"/>
              </a:rPr>
              <a:t>de </a:t>
            </a:r>
            <a:r>
              <a:rPr sz="2000" b="1" spc="10" dirty="0">
                <a:solidFill>
                  <a:srgbClr val="00B0F0"/>
                </a:solidFill>
                <a:latin typeface="Arial"/>
                <a:cs typeface="Arial"/>
              </a:rPr>
              <a:t>la </a:t>
            </a:r>
            <a:r>
              <a:rPr sz="2000" b="1" spc="45" dirty="0">
                <a:solidFill>
                  <a:srgbClr val="00B0F0"/>
                </a:solidFill>
                <a:latin typeface="Arial"/>
                <a:cs typeface="Arial"/>
              </a:rPr>
              <a:t>elaboración </a:t>
            </a:r>
            <a:r>
              <a:rPr sz="2000" b="1" spc="40" dirty="0">
                <a:solidFill>
                  <a:srgbClr val="00B0F0"/>
                </a:solidFill>
                <a:latin typeface="Arial"/>
                <a:cs typeface="Arial"/>
              </a:rPr>
              <a:t>del </a:t>
            </a:r>
            <a:r>
              <a:rPr sz="2000" b="1" spc="-30" dirty="0">
                <a:solidFill>
                  <a:srgbClr val="00B0F0"/>
                </a:solidFill>
                <a:latin typeface="Arial"/>
                <a:cs typeface="Arial"/>
              </a:rPr>
              <a:t>Plan </a:t>
            </a:r>
            <a:r>
              <a:rPr sz="2000" b="1" spc="65" dirty="0">
                <a:solidFill>
                  <a:srgbClr val="00B0F0"/>
                </a:solidFill>
                <a:latin typeface="Arial"/>
                <a:cs typeface="Arial"/>
              </a:rPr>
              <a:t>de </a:t>
            </a:r>
            <a:r>
              <a:rPr sz="2000" b="1" spc="-5" dirty="0">
                <a:solidFill>
                  <a:srgbClr val="00B0F0"/>
                </a:solidFill>
                <a:latin typeface="Arial"/>
                <a:cs typeface="Arial"/>
              </a:rPr>
              <a:t>Trabajo </a:t>
            </a:r>
            <a:r>
              <a:rPr sz="2000" b="1" spc="-15" dirty="0">
                <a:solidFill>
                  <a:srgbClr val="00B0F0"/>
                </a:solidFill>
                <a:latin typeface="Arial"/>
                <a:cs typeface="Arial"/>
              </a:rPr>
              <a:t>entre </a:t>
            </a:r>
            <a:r>
              <a:rPr sz="2000" b="1" dirty="0">
                <a:solidFill>
                  <a:srgbClr val="00B0F0"/>
                </a:solidFill>
                <a:latin typeface="Arial"/>
                <a:cs typeface="Arial"/>
              </a:rPr>
              <a:t>el </a:t>
            </a:r>
            <a:r>
              <a:rPr sz="2000" b="1" spc="-35" dirty="0">
                <a:solidFill>
                  <a:srgbClr val="00B0F0"/>
                </a:solidFill>
                <a:latin typeface="Arial"/>
                <a:cs typeface="Arial"/>
              </a:rPr>
              <a:t>Equipo  </a:t>
            </a:r>
            <a:r>
              <a:rPr sz="2000" b="1" spc="-5" dirty="0">
                <a:solidFill>
                  <a:srgbClr val="00B0F0"/>
                </a:solidFill>
                <a:latin typeface="Arial"/>
                <a:cs typeface="Arial"/>
              </a:rPr>
              <a:t>Técnico, </a:t>
            </a:r>
            <a:r>
              <a:rPr sz="2000" b="1" spc="-15" dirty="0">
                <a:solidFill>
                  <a:srgbClr val="00B0F0"/>
                </a:solidFill>
                <a:latin typeface="Arial"/>
                <a:cs typeface="Arial"/>
              </a:rPr>
              <a:t>Representantes  </a:t>
            </a:r>
            <a:r>
              <a:rPr sz="2000" b="1" spc="65" dirty="0">
                <a:solidFill>
                  <a:srgbClr val="00B0F0"/>
                </a:solidFill>
                <a:latin typeface="Arial"/>
                <a:cs typeface="Arial"/>
              </a:rPr>
              <a:t>de </a:t>
            </a:r>
            <a:r>
              <a:rPr sz="2000" b="1" spc="10" dirty="0">
                <a:solidFill>
                  <a:srgbClr val="00B0F0"/>
                </a:solidFill>
                <a:latin typeface="Arial"/>
                <a:cs typeface="Arial"/>
              </a:rPr>
              <a:t>la</a:t>
            </a:r>
            <a:r>
              <a:rPr sz="2000" b="1" spc="575" dirty="0">
                <a:solidFill>
                  <a:srgbClr val="00B0F0"/>
                </a:solidFill>
                <a:latin typeface="Arial"/>
                <a:cs typeface="Arial"/>
              </a:rPr>
              <a:t> </a:t>
            </a:r>
            <a:r>
              <a:rPr sz="2000" b="1" spc="40" dirty="0">
                <a:solidFill>
                  <a:srgbClr val="00B0F0"/>
                </a:solidFill>
                <a:latin typeface="Arial"/>
                <a:cs typeface="Arial"/>
              </a:rPr>
              <a:t>nueva </a:t>
            </a:r>
            <a:r>
              <a:rPr sz="2000" b="1" spc="15" dirty="0">
                <a:solidFill>
                  <a:srgbClr val="00B0F0"/>
                </a:solidFill>
                <a:latin typeface="Arial"/>
                <a:cs typeface="Arial"/>
              </a:rPr>
              <a:t>Autoridad </a:t>
            </a:r>
            <a:r>
              <a:rPr sz="2000" b="1" spc="45" dirty="0">
                <a:solidFill>
                  <a:srgbClr val="00B0F0"/>
                </a:solidFill>
                <a:latin typeface="Arial"/>
                <a:cs typeface="Arial"/>
              </a:rPr>
              <a:t>electa </a:t>
            </a:r>
            <a:r>
              <a:rPr sz="2000" b="1" dirty="0">
                <a:solidFill>
                  <a:srgbClr val="00B0F0"/>
                </a:solidFill>
                <a:latin typeface="Arial"/>
                <a:cs typeface="Arial"/>
              </a:rPr>
              <a:t>y </a:t>
            </a:r>
            <a:r>
              <a:rPr sz="2000" b="1" spc="10" dirty="0">
                <a:solidFill>
                  <a:srgbClr val="00B0F0"/>
                </a:solidFill>
                <a:latin typeface="Arial"/>
                <a:cs typeface="Arial"/>
              </a:rPr>
              <a:t>la  </a:t>
            </a:r>
            <a:r>
              <a:rPr sz="2000" b="1" spc="-20" dirty="0">
                <a:solidFill>
                  <a:srgbClr val="00B0F0"/>
                </a:solidFill>
                <a:latin typeface="Arial"/>
                <a:cs typeface="Arial"/>
              </a:rPr>
              <a:t>Comisión</a:t>
            </a:r>
            <a:r>
              <a:rPr sz="2000" b="1" spc="-25" dirty="0">
                <a:solidFill>
                  <a:srgbClr val="00B0F0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00B0F0"/>
                </a:solidFill>
                <a:latin typeface="Arial"/>
                <a:cs typeface="Arial"/>
              </a:rPr>
              <a:t>Social</a:t>
            </a:r>
            <a:endParaRPr sz="2000">
              <a:latin typeface="Arial"/>
              <a:cs typeface="Arial"/>
            </a:endParaRPr>
          </a:p>
          <a:p>
            <a:pPr marL="21590" marR="10160" indent="-9525" algn="just">
              <a:lnSpc>
                <a:spcPct val="100000"/>
              </a:lnSpc>
            </a:pPr>
            <a:r>
              <a:rPr sz="1800" b="1" spc="-30" dirty="0">
                <a:latin typeface="Arial"/>
                <a:cs typeface="Arial"/>
              </a:rPr>
              <a:t>Definirá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-20" dirty="0">
                <a:latin typeface="Arial"/>
                <a:cs typeface="Arial"/>
              </a:rPr>
              <a:t>asignación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-20" dirty="0">
                <a:latin typeface="Arial"/>
                <a:cs typeface="Arial"/>
              </a:rPr>
              <a:t>responsabilidades </a:t>
            </a:r>
            <a:r>
              <a:rPr sz="1800" b="1" spc="20" dirty="0">
                <a:latin typeface="Arial"/>
                <a:cs typeface="Arial"/>
              </a:rPr>
              <a:t>para </a:t>
            </a:r>
            <a:r>
              <a:rPr sz="1800" b="1" spc="-75" dirty="0">
                <a:latin typeface="Arial"/>
                <a:cs typeface="Arial"/>
              </a:rPr>
              <a:t>los </a:t>
            </a:r>
            <a:r>
              <a:rPr sz="1800" b="1" spc="-15" dirty="0">
                <a:latin typeface="Arial"/>
                <a:cs typeface="Arial"/>
              </a:rPr>
              <a:t>miembros </a:t>
            </a:r>
            <a:r>
              <a:rPr sz="1800" b="1" spc="55" dirty="0">
                <a:latin typeface="Arial"/>
                <a:cs typeface="Arial"/>
              </a:rPr>
              <a:t>de </a:t>
            </a:r>
            <a:r>
              <a:rPr sz="1800" b="1" spc="5" dirty="0">
                <a:latin typeface="Arial"/>
                <a:cs typeface="Arial"/>
              </a:rPr>
              <a:t>la  </a:t>
            </a:r>
            <a:r>
              <a:rPr sz="1800" b="1" spc="-30" dirty="0">
                <a:latin typeface="Arial"/>
                <a:cs typeface="Arial"/>
              </a:rPr>
              <a:t>comisión </a:t>
            </a:r>
            <a:r>
              <a:rPr sz="1800" b="1" spc="-10" dirty="0">
                <a:latin typeface="Arial"/>
                <a:cs typeface="Arial"/>
              </a:rPr>
              <a:t>social </a:t>
            </a:r>
            <a:r>
              <a:rPr sz="1800" b="1" spc="30" dirty="0">
                <a:latin typeface="Arial"/>
                <a:cs typeface="Arial"/>
              </a:rPr>
              <a:t>en </a:t>
            </a:r>
            <a:r>
              <a:rPr sz="1800" b="1" spc="5" dirty="0">
                <a:latin typeface="Arial"/>
                <a:cs typeface="Arial"/>
              </a:rPr>
              <a:t>el </a:t>
            </a:r>
            <a:r>
              <a:rPr sz="1800" b="1" spc="-5" dirty="0">
                <a:latin typeface="Arial"/>
                <a:cs typeface="Arial"/>
              </a:rPr>
              <a:t>proceso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-40" dirty="0">
                <a:latin typeface="Arial"/>
                <a:cs typeface="Arial"/>
              </a:rPr>
              <a:t>transición </a:t>
            </a:r>
            <a:r>
              <a:rPr sz="1800" b="1" spc="-5" dirty="0">
                <a:latin typeface="Arial"/>
                <a:cs typeface="Arial"/>
              </a:rPr>
              <a:t>municipal</a:t>
            </a:r>
            <a:r>
              <a:rPr sz="1800" b="1" spc="21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5100396" y="2118029"/>
            <a:ext cx="3323590" cy="3061335"/>
            <a:chOff x="5100396" y="2118029"/>
            <a:chExt cx="3323590" cy="3061335"/>
          </a:xfrm>
        </p:grpSpPr>
        <p:sp>
          <p:nvSpPr>
            <p:cNvPr id="7" name="object 7"/>
            <p:cNvSpPr/>
            <p:nvPr/>
          </p:nvSpPr>
          <p:spPr>
            <a:xfrm>
              <a:off x="5100396" y="2118029"/>
              <a:ext cx="3323335" cy="312953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148579" y="2420620"/>
              <a:ext cx="3228339" cy="275844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8227059" y="6085840"/>
            <a:ext cx="916940" cy="7594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99819" y="662940"/>
            <a:ext cx="6995159" cy="355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51459" y="1323339"/>
            <a:ext cx="8712200" cy="34747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30259" y="1396428"/>
            <a:ext cx="8467090" cy="3180080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80"/>
              </a:spcBef>
            </a:pPr>
            <a:r>
              <a:rPr sz="2000" b="1" spc="-265" dirty="0">
                <a:latin typeface="Arial"/>
                <a:cs typeface="Arial"/>
              </a:rPr>
              <a:t>Es </a:t>
            </a:r>
            <a:r>
              <a:rPr sz="2000" b="1" spc="-25" dirty="0">
                <a:latin typeface="Arial"/>
                <a:cs typeface="Arial"/>
              </a:rPr>
              <a:t>un </a:t>
            </a:r>
            <a:r>
              <a:rPr sz="2000" b="1" spc="-5" dirty="0">
                <a:latin typeface="Arial"/>
                <a:cs typeface="Arial"/>
              </a:rPr>
              <a:t>proceso </a:t>
            </a:r>
            <a:r>
              <a:rPr sz="2000" b="1" spc="45" dirty="0">
                <a:latin typeface="Arial"/>
                <a:cs typeface="Arial"/>
              </a:rPr>
              <a:t>que, </a:t>
            </a:r>
            <a:r>
              <a:rPr sz="2000" b="1" spc="50" dirty="0">
                <a:latin typeface="Arial"/>
                <a:cs typeface="Arial"/>
              </a:rPr>
              <a:t>generalmente, </a:t>
            </a:r>
            <a:r>
              <a:rPr sz="2000" b="1" spc="-80" dirty="0">
                <a:latin typeface="Arial"/>
                <a:cs typeface="Arial"/>
              </a:rPr>
              <a:t>se </a:t>
            </a:r>
            <a:r>
              <a:rPr sz="2000" b="1" spc="10" dirty="0">
                <a:latin typeface="Arial"/>
                <a:cs typeface="Arial"/>
              </a:rPr>
              <a:t>organiza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spc="-45" dirty="0">
                <a:latin typeface="Arial"/>
                <a:cs typeface="Arial"/>
              </a:rPr>
              <a:t>dos</a:t>
            </a:r>
            <a:r>
              <a:rPr sz="2000" b="1" spc="105" dirty="0">
                <a:latin typeface="Arial"/>
                <a:cs typeface="Arial"/>
              </a:rPr>
              <a:t> </a:t>
            </a:r>
            <a:r>
              <a:rPr sz="2000" b="1" spc="15" dirty="0">
                <a:latin typeface="Arial"/>
                <a:cs typeface="Arial"/>
              </a:rPr>
              <a:t>componentes:</a:t>
            </a:r>
            <a:endParaRPr sz="2000">
              <a:latin typeface="Arial"/>
              <a:cs typeface="Arial"/>
            </a:endParaRPr>
          </a:p>
          <a:p>
            <a:pPr marL="469900" marR="41910" indent="-457200">
              <a:lnSpc>
                <a:spcPct val="100000"/>
              </a:lnSpc>
              <a:spcBef>
                <a:spcPts val="1080"/>
              </a:spcBef>
              <a:buSzPct val="80000"/>
              <a:buAutoNum type="arabicPeriod"/>
              <a:tabLst>
                <a:tab pos="476884" algn="l"/>
                <a:tab pos="477520" algn="l"/>
                <a:tab pos="7025640" algn="l"/>
              </a:tabLst>
            </a:pPr>
            <a:r>
              <a:rPr sz="2000" b="1" spc="45" dirty="0">
                <a:latin typeface="Arial"/>
                <a:cs typeface="Arial"/>
              </a:rPr>
              <a:t>Componente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35" dirty="0">
                <a:latin typeface="Arial"/>
                <a:cs typeface="Arial"/>
              </a:rPr>
              <a:t>Concertación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50" dirty="0">
                <a:latin typeface="Arial"/>
                <a:cs typeface="Arial"/>
              </a:rPr>
              <a:t>Generación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85" dirty="0">
                <a:latin typeface="Arial"/>
                <a:cs typeface="Arial"/>
              </a:rPr>
              <a:t>Capacidades 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15" dirty="0">
                <a:latin typeface="Arial"/>
                <a:cs typeface="Arial"/>
              </a:rPr>
              <a:t>propicie </a:t>
            </a:r>
            <a:r>
              <a:rPr sz="2000" b="1" spc="-5" dirty="0">
                <a:latin typeface="Arial"/>
                <a:cs typeface="Arial"/>
              </a:rPr>
              <a:t>reflexión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55" dirty="0">
                <a:latin typeface="Arial"/>
                <a:cs typeface="Arial"/>
              </a:rPr>
              <a:t>análisis </a:t>
            </a:r>
            <a:r>
              <a:rPr sz="2000" b="1" spc="-30" dirty="0">
                <a:latin typeface="Arial"/>
                <a:cs typeface="Arial"/>
              </a:rPr>
              <a:t>sobre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20" dirty="0">
                <a:latin typeface="Arial"/>
                <a:cs typeface="Arial"/>
              </a:rPr>
              <a:t>“estado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10" dirty="0">
                <a:latin typeface="Arial"/>
                <a:cs typeface="Arial"/>
              </a:rPr>
              <a:t>situación </a:t>
            </a:r>
            <a:r>
              <a:rPr sz="2000" b="1" spc="65" dirty="0">
                <a:latin typeface="Arial"/>
                <a:cs typeface="Arial"/>
              </a:rPr>
              <a:t>de 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gestión </a:t>
            </a:r>
            <a:r>
              <a:rPr sz="2000" b="1" spc="15" dirty="0">
                <a:latin typeface="Arial"/>
                <a:cs typeface="Arial"/>
              </a:rPr>
              <a:t>municipal”, </a:t>
            </a:r>
            <a:r>
              <a:rPr sz="2000" b="1" spc="-70" dirty="0">
                <a:latin typeface="Arial"/>
                <a:cs typeface="Arial"/>
              </a:rPr>
              <a:t>así  </a:t>
            </a:r>
            <a:r>
              <a:rPr sz="2000" b="1" spc="65" dirty="0">
                <a:latin typeface="Arial"/>
                <a:cs typeface="Arial"/>
              </a:rPr>
              <a:t>como</a:t>
            </a:r>
            <a:r>
              <a:rPr sz="2000" b="1" spc="3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facilitar</a:t>
            </a:r>
            <a:r>
              <a:rPr sz="2000" b="1" spc="10" dirty="0">
                <a:latin typeface="Arial"/>
                <a:cs typeface="Arial"/>
              </a:rPr>
              <a:t> información	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spc="10" dirty="0">
                <a:latin typeface="Arial"/>
                <a:cs typeface="Arial"/>
              </a:rPr>
              <a:t>la  </a:t>
            </a:r>
            <a:r>
              <a:rPr sz="2000" b="1" spc="35" dirty="0">
                <a:latin typeface="Arial"/>
                <a:cs typeface="Arial"/>
              </a:rPr>
              <a:t>concertación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55" dirty="0">
                <a:latin typeface="Arial"/>
                <a:cs typeface="Arial"/>
              </a:rPr>
              <a:t>agendas </a:t>
            </a:r>
            <a:r>
              <a:rPr sz="2000" b="1" spc="10" dirty="0">
                <a:latin typeface="Arial"/>
                <a:cs typeface="Arial"/>
              </a:rPr>
              <a:t>municipales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45" dirty="0">
                <a:latin typeface="Arial"/>
                <a:cs typeface="Arial"/>
              </a:rPr>
              <a:t>toma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15" dirty="0">
                <a:latin typeface="Arial"/>
                <a:cs typeface="Arial"/>
              </a:rPr>
              <a:t>decisiones  </a:t>
            </a:r>
            <a:r>
              <a:rPr sz="2000" b="1" spc="10" dirty="0">
                <a:latin typeface="Arial"/>
                <a:cs typeface="Arial"/>
              </a:rPr>
              <a:t>durante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-30" dirty="0">
                <a:latin typeface="Arial"/>
                <a:cs typeface="Arial"/>
              </a:rPr>
              <a:t>primeros </a:t>
            </a:r>
            <a:r>
              <a:rPr sz="2000" b="1" spc="-20" dirty="0">
                <a:latin typeface="Arial"/>
                <a:cs typeface="Arial"/>
              </a:rPr>
              <a:t>meses </a:t>
            </a:r>
            <a:r>
              <a:rPr sz="2000" b="1" spc="65" dirty="0">
                <a:latin typeface="Arial"/>
                <a:cs typeface="Arial"/>
              </a:rPr>
              <a:t>de</a:t>
            </a:r>
            <a:r>
              <a:rPr sz="2000" b="1" spc="459" dirty="0">
                <a:latin typeface="Arial"/>
                <a:cs typeface="Arial"/>
              </a:rPr>
              <a:t> </a:t>
            </a:r>
            <a:r>
              <a:rPr sz="2000" b="1" spc="-20" dirty="0">
                <a:latin typeface="Arial"/>
                <a:cs typeface="Arial"/>
              </a:rPr>
              <a:t>gestión.</a:t>
            </a:r>
            <a:endParaRPr sz="2000">
              <a:latin typeface="Arial"/>
              <a:cs typeface="Arial"/>
            </a:endParaRPr>
          </a:p>
          <a:p>
            <a:pPr marL="476884" indent="-464820">
              <a:lnSpc>
                <a:spcPct val="100000"/>
              </a:lnSpc>
              <a:spcBef>
                <a:spcPts val="1080"/>
              </a:spcBef>
              <a:buSzPct val="80000"/>
              <a:buAutoNum type="arabicPeriod"/>
              <a:tabLst>
                <a:tab pos="476884" algn="l"/>
                <a:tab pos="477520" algn="l"/>
              </a:tabLst>
            </a:pPr>
            <a:r>
              <a:rPr sz="2000" b="1" spc="45" dirty="0">
                <a:latin typeface="Arial"/>
                <a:cs typeface="Arial"/>
              </a:rPr>
              <a:t>Componente </a:t>
            </a:r>
            <a:r>
              <a:rPr sz="2000" b="1" spc="-20" dirty="0">
                <a:latin typeface="Arial"/>
                <a:cs typeface="Arial"/>
              </a:rPr>
              <a:t>Técnico: </a:t>
            </a:r>
            <a:r>
              <a:rPr sz="2000" b="1" spc="55" dirty="0">
                <a:latin typeface="Arial"/>
                <a:cs typeface="Arial"/>
              </a:rPr>
              <a:t>Apoya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dirty="0">
                <a:latin typeface="Arial"/>
                <a:cs typeface="Arial"/>
              </a:rPr>
              <a:t>el</a:t>
            </a:r>
            <a:r>
              <a:rPr sz="2000" b="1" spc="290" dirty="0">
                <a:latin typeface="Arial"/>
                <a:cs typeface="Arial"/>
              </a:rPr>
              <a:t> </a:t>
            </a:r>
            <a:r>
              <a:rPr sz="2000" b="1" spc="35" dirty="0">
                <a:latin typeface="Arial"/>
                <a:cs typeface="Arial"/>
              </a:rPr>
              <a:t>ordenamiento,</a:t>
            </a:r>
            <a:endParaRPr sz="2000">
              <a:latin typeface="Arial"/>
              <a:cs typeface="Arial"/>
            </a:endParaRPr>
          </a:p>
          <a:p>
            <a:pPr marL="476250" marR="368935" indent="-6985">
              <a:lnSpc>
                <a:spcPct val="100000"/>
              </a:lnSpc>
            </a:pPr>
            <a:r>
              <a:rPr sz="2000" b="1" spc="-5" dirty="0">
                <a:latin typeface="Arial"/>
                <a:cs typeface="Arial"/>
              </a:rPr>
              <a:t>sistematización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45" dirty="0">
                <a:latin typeface="Arial"/>
                <a:cs typeface="Arial"/>
              </a:rPr>
              <a:t>preparación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información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gestión  </a:t>
            </a:r>
            <a:r>
              <a:rPr sz="2000" b="1" spc="25" dirty="0">
                <a:latin typeface="Arial"/>
                <a:cs typeface="Arial"/>
              </a:rPr>
              <a:t>municipal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-30" dirty="0">
                <a:latin typeface="Arial"/>
                <a:cs typeface="Arial"/>
              </a:rPr>
              <a:t>será</a:t>
            </a:r>
            <a:r>
              <a:rPr sz="2000" b="1" spc="160" dirty="0">
                <a:latin typeface="Arial"/>
                <a:cs typeface="Arial"/>
              </a:rPr>
              <a:t> </a:t>
            </a:r>
            <a:r>
              <a:rPr sz="2000" b="1" spc="-15" dirty="0">
                <a:latin typeface="Arial"/>
                <a:cs typeface="Arial"/>
              </a:rPr>
              <a:t>transferida.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771139" y="4815840"/>
            <a:ext cx="6372860" cy="2029460"/>
            <a:chOff x="2771139" y="4815840"/>
            <a:chExt cx="6372860" cy="2029460"/>
          </a:xfrm>
        </p:grpSpPr>
        <p:sp>
          <p:nvSpPr>
            <p:cNvPr id="6" name="object 6"/>
            <p:cNvSpPr/>
            <p:nvPr/>
          </p:nvSpPr>
          <p:spPr>
            <a:xfrm>
              <a:off x="2771139" y="4815840"/>
              <a:ext cx="3742677" cy="196258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227060" y="6085840"/>
              <a:ext cx="916940" cy="75945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94640" y="292100"/>
            <a:ext cx="8430260" cy="6540500"/>
            <a:chOff x="294640" y="292100"/>
            <a:chExt cx="8430260" cy="6540500"/>
          </a:xfrm>
        </p:grpSpPr>
        <p:sp>
          <p:nvSpPr>
            <p:cNvPr id="3" name="object 3"/>
            <p:cNvSpPr/>
            <p:nvPr/>
          </p:nvSpPr>
          <p:spPr>
            <a:xfrm>
              <a:off x="294640" y="292100"/>
              <a:ext cx="8430260" cy="65405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133600" y="342900"/>
              <a:ext cx="4757420" cy="35306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146300" y="769619"/>
              <a:ext cx="2080260" cy="35305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353560" y="850900"/>
              <a:ext cx="2506980" cy="27177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74591" y="1309827"/>
            <a:ext cx="82448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0" dirty="0"/>
              <a:t>Tiene </a:t>
            </a:r>
            <a:r>
              <a:rPr sz="1800" dirty="0"/>
              <a:t>a </a:t>
            </a:r>
            <a:r>
              <a:rPr sz="1800" spc="-114" dirty="0"/>
              <a:t>su </a:t>
            </a:r>
            <a:r>
              <a:rPr sz="1800" spc="5" dirty="0"/>
              <a:t>cargo </a:t>
            </a:r>
            <a:r>
              <a:rPr sz="1800" spc="-30" dirty="0"/>
              <a:t>vigilar </a:t>
            </a:r>
            <a:r>
              <a:rPr sz="1800" spc="15" dirty="0"/>
              <a:t>que </a:t>
            </a:r>
            <a:r>
              <a:rPr sz="1800" spc="5" dirty="0"/>
              <a:t>el </a:t>
            </a:r>
            <a:r>
              <a:rPr sz="1800" spc="-15" dirty="0"/>
              <a:t>proceso </a:t>
            </a:r>
            <a:r>
              <a:rPr sz="1800" spc="30" dirty="0"/>
              <a:t>de </a:t>
            </a:r>
            <a:r>
              <a:rPr sz="1800" spc="-30" dirty="0"/>
              <a:t>transición </a:t>
            </a:r>
            <a:r>
              <a:rPr sz="1800" spc="-75" dirty="0"/>
              <a:t>se </a:t>
            </a:r>
            <a:r>
              <a:rPr sz="1800" dirty="0"/>
              <a:t>realice </a:t>
            </a:r>
            <a:r>
              <a:rPr sz="1800" spc="55" dirty="0"/>
              <a:t>de</a:t>
            </a:r>
            <a:r>
              <a:rPr sz="1800" spc="-310" dirty="0"/>
              <a:t> </a:t>
            </a:r>
            <a:r>
              <a:rPr sz="1800" spc="30" dirty="0"/>
              <a:t>manera</a:t>
            </a:r>
            <a:endParaRPr sz="1800"/>
          </a:p>
        </p:txBody>
      </p:sp>
      <p:sp>
        <p:nvSpPr>
          <p:cNvPr id="8" name="object 8"/>
          <p:cNvSpPr txBox="1"/>
          <p:nvPr/>
        </p:nvSpPr>
        <p:spPr>
          <a:xfrm>
            <a:off x="374362" y="1584147"/>
            <a:ext cx="8268970" cy="5146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" marR="5080" indent="-2540">
              <a:lnSpc>
                <a:spcPct val="100000"/>
              </a:lnSpc>
              <a:spcBef>
                <a:spcPts val="100"/>
              </a:spcBef>
              <a:tabLst>
                <a:tab pos="1328420" algn="l"/>
                <a:tab pos="1666239" algn="l"/>
                <a:tab pos="3347085" algn="l"/>
                <a:tab pos="3834765" algn="l"/>
                <a:tab pos="5633085" algn="l"/>
                <a:tab pos="5982335" algn="l"/>
                <a:tab pos="7266305" algn="l"/>
                <a:tab pos="8128000" algn="l"/>
              </a:tabLst>
            </a:pPr>
            <a:r>
              <a:rPr sz="1800" b="1" spc="5" dirty="0">
                <a:latin typeface="Arial"/>
                <a:cs typeface="Arial"/>
              </a:rPr>
              <a:t>o</a:t>
            </a:r>
            <a:r>
              <a:rPr sz="1800" b="1" spc="-80" dirty="0">
                <a:latin typeface="Arial"/>
                <a:cs typeface="Arial"/>
              </a:rPr>
              <a:t>r</a:t>
            </a:r>
            <a:r>
              <a:rPr sz="1800" b="1" spc="110" dirty="0">
                <a:latin typeface="Arial"/>
                <a:cs typeface="Arial"/>
              </a:rPr>
              <a:t>d</a:t>
            </a:r>
            <a:r>
              <a:rPr sz="1800" b="1" spc="5" dirty="0">
                <a:latin typeface="Arial"/>
                <a:cs typeface="Arial"/>
              </a:rPr>
              <a:t>e</a:t>
            </a:r>
            <a:r>
              <a:rPr sz="1800" b="1" spc="70" dirty="0">
                <a:latin typeface="Arial"/>
                <a:cs typeface="Arial"/>
              </a:rPr>
              <a:t>n</a:t>
            </a:r>
            <a:r>
              <a:rPr sz="1800" b="1" spc="35" dirty="0">
                <a:latin typeface="Arial"/>
                <a:cs typeface="Arial"/>
              </a:rPr>
              <a:t>a</a:t>
            </a:r>
            <a:r>
              <a:rPr sz="1800" b="1" spc="125" dirty="0">
                <a:latin typeface="Arial"/>
                <a:cs typeface="Arial"/>
              </a:rPr>
              <a:t>d</a:t>
            </a:r>
            <a:r>
              <a:rPr sz="1800" b="1" dirty="0">
                <a:latin typeface="Arial"/>
                <a:cs typeface="Arial"/>
              </a:rPr>
              <a:t>a	y	</a:t>
            </a:r>
            <a:r>
              <a:rPr sz="1800" b="1" spc="-85" dirty="0">
                <a:latin typeface="Arial"/>
                <a:cs typeface="Arial"/>
              </a:rPr>
              <a:t>t</a:t>
            </a:r>
            <a:r>
              <a:rPr sz="1800" b="1" spc="-5" dirty="0">
                <a:latin typeface="Arial"/>
                <a:cs typeface="Arial"/>
              </a:rPr>
              <a:t>r</a:t>
            </a:r>
            <a:r>
              <a:rPr sz="1800" b="1" spc="-10" dirty="0">
                <a:latin typeface="Arial"/>
                <a:cs typeface="Arial"/>
              </a:rPr>
              <a:t>a</a:t>
            </a:r>
            <a:r>
              <a:rPr sz="1800" b="1" spc="-120" dirty="0">
                <a:latin typeface="Arial"/>
                <a:cs typeface="Arial"/>
              </a:rPr>
              <a:t>n</a:t>
            </a:r>
            <a:r>
              <a:rPr sz="1800" b="1" spc="-60" dirty="0">
                <a:latin typeface="Arial"/>
                <a:cs typeface="Arial"/>
              </a:rPr>
              <a:t>s</a:t>
            </a:r>
            <a:r>
              <a:rPr sz="1800" b="1" spc="85" dirty="0">
                <a:latin typeface="Arial"/>
                <a:cs typeface="Arial"/>
              </a:rPr>
              <a:t>p</a:t>
            </a:r>
            <a:r>
              <a:rPr sz="1800" b="1" spc="-10" dirty="0">
                <a:latin typeface="Arial"/>
                <a:cs typeface="Arial"/>
              </a:rPr>
              <a:t>a</a:t>
            </a:r>
            <a:r>
              <a:rPr sz="1800" b="1" spc="-70" dirty="0">
                <a:latin typeface="Arial"/>
                <a:cs typeface="Arial"/>
              </a:rPr>
              <a:t>r</a:t>
            </a:r>
            <a:r>
              <a:rPr sz="1800" b="1" spc="5" dirty="0">
                <a:latin typeface="Arial"/>
                <a:cs typeface="Arial"/>
              </a:rPr>
              <a:t>e</a:t>
            </a:r>
            <a:r>
              <a:rPr sz="1800" b="1" spc="-55" dirty="0">
                <a:latin typeface="Arial"/>
                <a:cs typeface="Arial"/>
              </a:rPr>
              <a:t>n</a:t>
            </a:r>
            <a:r>
              <a:rPr sz="1800" b="1" spc="45" dirty="0">
                <a:latin typeface="Arial"/>
                <a:cs typeface="Arial"/>
              </a:rPr>
              <a:t>t</a:t>
            </a:r>
            <a:r>
              <a:rPr sz="1800" b="1" spc="5" dirty="0">
                <a:latin typeface="Arial"/>
                <a:cs typeface="Arial"/>
              </a:rPr>
              <a:t>e</a:t>
            </a:r>
            <a:r>
              <a:rPr sz="1800" b="1" dirty="0">
                <a:latin typeface="Arial"/>
                <a:cs typeface="Arial"/>
              </a:rPr>
              <a:t>,	</a:t>
            </a:r>
            <a:r>
              <a:rPr sz="1800" b="1" spc="60" dirty="0">
                <a:latin typeface="Arial"/>
                <a:cs typeface="Arial"/>
              </a:rPr>
              <a:t>e</a:t>
            </a:r>
            <a:r>
              <a:rPr sz="1800" b="1" spc="-20" dirty="0">
                <a:latin typeface="Arial"/>
                <a:cs typeface="Arial"/>
              </a:rPr>
              <a:t>n</a:t>
            </a:r>
            <a:r>
              <a:rPr sz="1800" b="1" dirty="0">
                <a:latin typeface="Arial"/>
                <a:cs typeface="Arial"/>
              </a:rPr>
              <a:t>	</a:t>
            </a:r>
            <a:r>
              <a:rPr sz="1800" b="1" spc="105" dirty="0">
                <a:latin typeface="Arial"/>
                <a:cs typeface="Arial"/>
              </a:rPr>
              <a:t>c</a:t>
            </a:r>
            <a:r>
              <a:rPr sz="1800" b="1" spc="30" dirty="0">
                <a:latin typeface="Arial"/>
                <a:cs typeface="Arial"/>
              </a:rPr>
              <a:t>o</a:t>
            </a:r>
            <a:r>
              <a:rPr sz="1800" b="1" spc="-40" dirty="0">
                <a:latin typeface="Arial"/>
                <a:cs typeface="Arial"/>
              </a:rPr>
              <a:t>n</a:t>
            </a:r>
            <a:r>
              <a:rPr sz="1800" b="1" spc="-180" dirty="0">
                <a:latin typeface="Arial"/>
                <a:cs typeface="Arial"/>
              </a:rPr>
              <a:t>s</a:t>
            </a:r>
            <a:r>
              <a:rPr sz="1800" b="1" spc="-45" dirty="0">
                <a:latin typeface="Arial"/>
                <a:cs typeface="Arial"/>
              </a:rPr>
              <a:t>i</a:t>
            </a:r>
            <a:r>
              <a:rPr sz="1800" b="1" spc="65" dirty="0">
                <a:latin typeface="Arial"/>
                <a:cs typeface="Arial"/>
              </a:rPr>
              <a:t>d</a:t>
            </a:r>
            <a:r>
              <a:rPr sz="1800" b="1" spc="-15" dirty="0">
                <a:latin typeface="Arial"/>
                <a:cs typeface="Arial"/>
              </a:rPr>
              <a:t>e</a:t>
            </a:r>
            <a:r>
              <a:rPr sz="1800" b="1" spc="-30" dirty="0">
                <a:latin typeface="Arial"/>
                <a:cs typeface="Arial"/>
              </a:rPr>
              <a:t>r</a:t>
            </a:r>
            <a:r>
              <a:rPr sz="1800" b="1" spc="65" dirty="0">
                <a:latin typeface="Arial"/>
                <a:cs typeface="Arial"/>
              </a:rPr>
              <a:t>a</a:t>
            </a:r>
            <a:r>
              <a:rPr sz="1800" b="1" spc="80" dirty="0">
                <a:latin typeface="Arial"/>
                <a:cs typeface="Arial"/>
              </a:rPr>
              <a:t>c</a:t>
            </a:r>
            <a:r>
              <a:rPr sz="1800" b="1" spc="-60" dirty="0">
                <a:latin typeface="Arial"/>
                <a:cs typeface="Arial"/>
              </a:rPr>
              <a:t>i</a:t>
            </a:r>
            <a:r>
              <a:rPr sz="1800" b="1" spc="30" dirty="0">
                <a:latin typeface="Arial"/>
                <a:cs typeface="Arial"/>
              </a:rPr>
              <a:t>ó</a:t>
            </a:r>
            <a:r>
              <a:rPr sz="1800" b="1" spc="-20" dirty="0">
                <a:latin typeface="Arial"/>
                <a:cs typeface="Arial"/>
              </a:rPr>
              <a:t>n</a:t>
            </a:r>
            <a:r>
              <a:rPr sz="1800" b="1" dirty="0">
                <a:latin typeface="Arial"/>
                <a:cs typeface="Arial"/>
              </a:rPr>
              <a:t>	a	</a:t>
            </a:r>
            <a:r>
              <a:rPr sz="1800" b="1" spc="-10" dirty="0">
                <a:latin typeface="Arial"/>
                <a:cs typeface="Arial"/>
              </a:rPr>
              <a:t>p</a:t>
            </a:r>
            <a:r>
              <a:rPr sz="1800" b="1" spc="-125" dirty="0">
                <a:latin typeface="Arial"/>
                <a:cs typeface="Arial"/>
              </a:rPr>
              <a:t>r</a:t>
            </a:r>
            <a:r>
              <a:rPr sz="1800" b="1" spc="-65" dirty="0">
                <a:latin typeface="Arial"/>
                <a:cs typeface="Arial"/>
              </a:rPr>
              <a:t>i</a:t>
            </a:r>
            <a:r>
              <a:rPr sz="1800" b="1" spc="55" dirty="0">
                <a:latin typeface="Arial"/>
                <a:cs typeface="Arial"/>
              </a:rPr>
              <a:t>n</a:t>
            </a:r>
            <a:r>
              <a:rPr sz="1800" b="1" spc="5" dirty="0">
                <a:latin typeface="Arial"/>
                <a:cs typeface="Arial"/>
              </a:rPr>
              <a:t>c</a:t>
            </a:r>
            <a:r>
              <a:rPr sz="1800" b="1" spc="-20" dirty="0">
                <a:latin typeface="Arial"/>
                <a:cs typeface="Arial"/>
              </a:rPr>
              <a:t>i</a:t>
            </a:r>
            <a:r>
              <a:rPr sz="1800" b="1" spc="-10" dirty="0">
                <a:latin typeface="Arial"/>
                <a:cs typeface="Arial"/>
              </a:rPr>
              <a:t>p</a:t>
            </a:r>
            <a:r>
              <a:rPr sz="1800" b="1" spc="-40" dirty="0">
                <a:latin typeface="Arial"/>
                <a:cs typeface="Arial"/>
              </a:rPr>
              <a:t>i</a:t>
            </a:r>
            <a:r>
              <a:rPr sz="1800" b="1" spc="5" dirty="0">
                <a:latin typeface="Arial"/>
                <a:cs typeface="Arial"/>
              </a:rPr>
              <a:t>o</a:t>
            </a:r>
            <a:r>
              <a:rPr sz="1800" b="1" spc="-210" dirty="0">
                <a:latin typeface="Arial"/>
                <a:cs typeface="Arial"/>
              </a:rPr>
              <a:t>s</a:t>
            </a:r>
            <a:r>
              <a:rPr sz="1800" b="1" dirty="0">
                <a:latin typeface="Arial"/>
                <a:cs typeface="Arial"/>
              </a:rPr>
              <a:t>	</a:t>
            </a:r>
            <a:r>
              <a:rPr sz="1800" b="1" spc="80" dirty="0">
                <a:latin typeface="Arial"/>
                <a:cs typeface="Arial"/>
              </a:rPr>
              <a:t>é</a:t>
            </a:r>
            <a:r>
              <a:rPr sz="1800" b="1" spc="-60" dirty="0">
                <a:latin typeface="Arial"/>
                <a:cs typeface="Arial"/>
              </a:rPr>
              <a:t>t</a:t>
            </a:r>
            <a:r>
              <a:rPr sz="1800" b="1" spc="-10" dirty="0">
                <a:latin typeface="Arial"/>
                <a:cs typeface="Arial"/>
              </a:rPr>
              <a:t>i</a:t>
            </a:r>
            <a:r>
              <a:rPr sz="1800" b="1" spc="10" dirty="0">
                <a:latin typeface="Arial"/>
                <a:cs typeface="Arial"/>
              </a:rPr>
              <a:t>c</a:t>
            </a:r>
            <a:r>
              <a:rPr sz="1800" b="1" spc="30" dirty="0">
                <a:latin typeface="Arial"/>
                <a:cs typeface="Arial"/>
              </a:rPr>
              <a:t>o</a:t>
            </a:r>
            <a:r>
              <a:rPr sz="1800" b="1" spc="-210" dirty="0">
                <a:latin typeface="Arial"/>
                <a:cs typeface="Arial"/>
              </a:rPr>
              <a:t>s</a:t>
            </a:r>
            <a:r>
              <a:rPr sz="1800" b="1" dirty="0">
                <a:latin typeface="Arial"/>
                <a:cs typeface="Arial"/>
              </a:rPr>
              <a:t>	y  </a:t>
            </a:r>
            <a:r>
              <a:rPr sz="1800" b="1" spc="20" dirty="0">
                <a:latin typeface="Arial"/>
                <a:cs typeface="Arial"/>
              </a:rPr>
              <a:t>democráticos.</a:t>
            </a:r>
            <a:endParaRPr sz="18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1160"/>
              </a:spcBef>
            </a:pPr>
            <a:r>
              <a:rPr sz="2000" b="1" spc="-80" dirty="0">
                <a:solidFill>
                  <a:srgbClr val="002060"/>
                </a:solidFill>
                <a:latin typeface="Arial"/>
                <a:cs typeface="Arial"/>
              </a:rPr>
              <a:t>FUNCIONES</a:t>
            </a:r>
            <a:endParaRPr sz="2000">
              <a:latin typeface="Arial"/>
              <a:cs typeface="Arial"/>
            </a:endParaRPr>
          </a:p>
          <a:p>
            <a:pPr marL="193675" marR="2821305" indent="-193675">
              <a:lnSpc>
                <a:spcPct val="100000"/>
              </a:lnSpc>
              <a:spcBef>
                <a:spcPts val="40"/>
              </a:spcBef>
              <a:buSzPct val="94444"/>
              <a:buFont typeface="Wingdings"/>
              <a:buChar char=""/>
              <a:tabLst>
                <a:tab pos="193675" algn="l"/>
              </a:tabLst>
            </a:pPr>
            <a:r>
              <a:rPr sz="1800" b="1" spc="-30" dirty="0">
                <a:latin typeface="Arial"/>
                <a:cs typeface="Arial"/>
              </a:rPr>
              <a:t>Participar </a:t>
            </a:r>
            <a:r>
              <a:rPr sz="1800" b="1" spc="60" dirty="0">
                <a:latin typeface="Arial"/>
                <a:cs typeface="Arial"/>
              </a:rPr>
              <a:t>como </a:t>
            </a:r>
            <a:r>
              <a:rPr sz="1800" b="1" spc="30" dirty="0">
                <a:latin typeface="Arial"/>
                <a:cs typeface="Arial"/>
              </a:rPr>
              <a:t>veedor de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20" dirty="0">
                <a:latin typeface="Arial"/>
                <a:cs typeface="Arial"/>
              </a:rPr>
              <a:t>recopilación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 </a:t>
            </a:r>
            <a:r>
              <a:rPr sz="1800" b="1" dirty="0">
                <a:latin typeface="Arial"/>
                <a:cs typeface="Arial"/>
              </a:rPr>
              <a:t>información.</a:t>
            </a:r>
            <a:endParaRPr sz="1800">
              <a:latin typeface="Arial"/>
              <a:cs typeface="Arial"/>
            </a:endParaRPr>
          </a:p>
          <a:p>
            <a:pPr marL="266700" marR="3373120" indent="-254000">
              <a:lnSpc>
                <a:spcPct val="100000"/>
              </a:lnSpc>
              <a:buSzPct val="94444"/>
              <a:buFont typeface="Wingdings"/>
              <a:buChar char=""/>
              <a:tabLst>
                <a:tab pos="260985" algn="l"/>
              </a:tabLst>
            </a:pPr>
            <a:r>
              <a:rPr sz="1800" b="1" spc="-30" dirty="0">
                <a:latin typeface="Arial"/>
                <a:cs typeface="Arial"/>
              </a:rPr>
              <a:t>Verificar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5" dirty="0">
                <a:latin typeface="Arial"/>
                <a:cs typeface="Arial"/>
              </a:rPr>
              <a:t>aplicación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-65" dirty="0">
                <a:latin typeface="Arial"/>
                <a:cs typeface="Arial"/>
              </a:rPr>
              <a:t>las </a:t>
            </a:r>
            <a:r>
              <a:rPr sz="1800" b="1" spc="-30" dirty="0">
                <a:latin typeface="Arial"/>
                <a:cs typeface="Arial"/>
              </a:rPr>
              <a:t>matrices </a:t>
            </a:r>
            <a:r>
              <a:rPr sz="1800" b="1" spc="-10" dirty="0">
                <a:latin typeface="Arial"/>
                <a:cs typeface="Arial"/>
              </a:rPr>
              <a:t>en </a:t>
            </a:r>
            <a:r>
              <a:rPr sz="1800" b="1" spc="15" dirty="0">
                <a:latin typeface="Arial"/>
                <a:cs typeface="Arial"/>
              </a:rPr>
              <a:t>la  </a:t>
            </a:r>
            <a:r>
              <a:rPr sz="1800" b="1" spc="20" dirty="0">
                <a:latin typeface="Arial"/>
                <a:cs typeface="Arial"/>
              </a:rPr>
              <a:t>recopilación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</a:t>
            </a:r>
            <a:r>
              <a:rPr sz="1800" b="1" spc="2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información.</a:t>
            </a:r>
            <a:endParaRPr sz="1800">
              <a:latin typeface="Arial"/>
              <a:cs typeface="Arial"/>
            </a:endParaRPr>
          </a:p>
          <a:p>
            <a:pPr marL="263525" marR="2831465" indent="-263525">
              <a:lnSpc>
                <a:spcPct val="100000"/>
              </a:lnSpc>
              <a:buSzPct val="94444"/>
              <a:buFont typeface="Wingdings"/>
              <a:buChar char=""/>
              <a:tabLst>
                <a:tab pos="263525" algn="l"/>
              </a:tabLst>
            </a:pPr>
            <a:r>
              <a:rPr sz="1800" b="1" spc="5" dirty="0">
                <a:latin typeface="Arial"/>
                <a:cs typeface="Arial"/>
              </a:rPr>
              <a:t>Co-organizar </a:t>
            </a:r>
            <a:r>
              <a:rPr sz="1800" b="1" dirty="0">
                <a:latin typeface="Arial"/>
                <a:cs typeface="Arial"/>
              </a:rPr>
              <a:t>y </a:t>
            </a:r>
            <a:r>
              <a:rPr sz="1800" b="1" spc="-30" dirty="0">
                <a:latin typeface="Arial"/>
                <a:cs typeface="Arial"/>
              </a:rPr>
              <a:t>facilitar reuniones </a:t>
            </a:r>
            <a:r>
              <a:rPr sz="1800" b="1" spc="-20" dirty="0">
                <a:latin typeface="Arial"/>
                <a:cs typeface="Arial"/>
              </a:rPr>
              <a:t>destinadas </a:t>
            </a:r>
            <a:r>
              <a:rPr sz="1800" b="1" spc="-10" dirty="0">
                <a:latin typeface="Arial"/>
                <a:cs typeface="Arial"/>
              </a:rPr>
              <a:t>en  </a:t>
            </a:r>
            <a:r>
              <a:rPr sz="1800" b="1" spc="5" dirty="0">
                <a:latin typeface="Arial"/>
                <a:cs typeface="Arial"/>
              </a:rPr>
              <a:t>el </a:t>
            </a:r>
            <a:r>
              <a:rPr sz="1800" b="1" spc="-5" dirty="0">
                <a:latin typeface="Arial"/>
                <a:cs typeface="Arial"/>
              </a:rPr>
              <a:t>proceso </a:t>
            </a:r>
            <a:r>
              <a:rPr sz="1800" b="1" spc="30" dirty="0">
                <a:latin typeface="Arial"/>
                <a:cs typeface="Arial"/>
              </a:rPr>
              <a:t>de</a:t>
            </a:r>
            <a:r>
              <a:rPr sz="1800" b="1" spc="140" dirty="0">
                <a:latin typeface="Arial"/>
                <a:cs typeface="Arial"/>
              </a:rPr>
              <a:t> </a:t>
            </a:r>
            <a:r>
              <a:rPr sz="1800" b="1" spc="-25" dirty="0">
                <a:latin typeface="Arial"/>
                <a:cs typeface="Arial"/>
              </a:rPr>
              <a:t>transición.</a:t>
            </a:r>
            <a:endParaRPr sz="1800">
              <a:latin typeface="Arial"/>
              <a:cs typeface="Arial"/>
            </a:endParaRPr>
          </a:p>
          <a:p>
            <a:pPr marL="24765" marR="280670" indent="-12065">
              <a:lnSpc>
                <a:spcPct val="100000"/>
              </a:lnSpc>
              <a:buSzPct val="94444"/>
              <a:buFont typeface="Wingdings"/>
              <a:buChar char=""/>
              <a:tabLst>
                <a:tab pos="260985" algn="l"/>
                <a:tab pos="2019300" algn="l"/>
              </a:tabLst>
            </a:pPr>
            <a:r>
              <a:rPr sz="1800" b="1" spc="-30" dirty="0">
                <a:latin typeface="Arial"/>
                <a:cs typeface="Arial"/>
              </a:rPr>
              <a:t>Verificar</a:t>
            </a:r>
            <a:r>
              <a:rPr sz="1800" b="1" spc="35" dirty="0">
                <a:latin typeface="Arial"/>
                <a:cs typeface="Arial"/>
              </a:rPr>
              <a:t> </a:t>
            </a:r>
            <a:r>
              <a:rPr sz="1800" b="1" spc="30" dirty="0">
                <a:latin typeface="Arial"/>
                <a:cs typeface="Arial"/>
              </a:rPr>
              <a:t>que</a:t>
            </a:r>
            <a:r>
              <a:rPr sz="1800" b="1" spc="-5" dirty="0">
                <a:latin typeface="Arial"/>
                <a:cs typeface="Arial"/>
              </a:rPr>
              <a:t> </a:t>
            </a:r>
            <a:r>
              <a:rPr sz="1800" b="1" spc="15" dirty="0">
                <a:latin typeface="Arial"/>
                <a:cs typeface="Arial"/>
              </a:rPr>
              <a:t>la	</a:t>
            </a:r>
            <a:r>
              <a:rPr sz="1800" b="1" spc="-65" dirty="0">
                <a:latin typeface="Arial"/>
                <a:cs typeface="Arial"/>
              </a:rPr>
              <a:t>MAE. </a:t>
            </a:r>
            <a:r>
              <a:rPr sz="1800" b="1" spc="-15" dirty="0">
                <a:latin typeface="Arial"/>
                <a:cs typeface="Arial"/>
              </a:rPr>
              <a:t>saliente </a:t>
            </a:r>
            <a:r>
              <a:rPr sz="1800" b="1" spc="20" dirty="0">
                <a:latin typeface="Arial"/>
                <a:cs typeface="Arial"/>
              </a:rPr>
              <a:t>realice </a:t>
            </a:r>
            <a:r>
              <a:rPr sz="1800" b="1" spc="5" dirty="0">
                <a:latin typeface="Arial"/>
                <a:cs typeface="Arial"/>
              </a:rPr>
              <a:t>el </a:t>
            </a:r>
            <a:r>
              <a:rPr sz="1800" b="1" spc="-50" dirty="0">
                <a:latin typeface="Arial"/>
                <a:cs typeface="Arial"/>
              </a:rPr>
              <a:t>traspaso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40" dirty="0">
                <a:latin typeface="Arial"/>
                <a:cs typeface="Arial"/>
              </a:rPr>
              <a:t>documentación  </a:t>
            </a:r>
            <a:r>
              <a:rPr sz="1800" b="1" dirty="0">
                <a:latin typeface="Arial"/>
                <a:cs typeface="Arial"/>
              </a:rPr>
              <a:t>a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25" dirty="0">
                <a:latin typeface="Arial"/>
                <a:cs typeface="Arial"/>
              </a:rPr>
              <a:t>nueva </a:t>
            </a:r>
            <a:r>
              <a:rPr sz="1800" b="1" spc="-5" dirty="0">
                <a:latin typeface="Arial"/>
                <a:cs typeface="Arial"/>
              </a:rPr>
              <a:t>Autoridad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5" dirty="0">
                <a:latin typeface="Arial"/>
                <a:cs typeface="Arial"/>
              </a:rPr>
              <a:t>acuerdo </a:t>
            </a:r>
            <a:r>
              <a:rPr sz="1800" b="1" dirty="0">
                <a:latin typeface="Arial"/>
                <a:cs typeface="Arial"/>
              </a:rPr>
              <a:t>a </a:t>
            </a:r>
            <a:r>
              <a:rPr sz="1800" b="1" spc="-35" dirty="0">
                <a:latin typeface="Arial"/>
                <a:cs typeface="Arial"/>
              </a:rPr>
              <a:t>las </a:t>
            </a:r>
            <a:r>
              <a:rPr sz="1800" b="1" spc="-30" dirty="0">
                <a:latin typeface="Arial"/>
                <a:cs typeface="Arial"/>
              </a:rPr>
              <a:t>matrices</a:t>
            </a:r>
            <a:r>
              <a:rPr sz="1800" b="1" spc="185" dirty="0">
                <a:latin typeface="Arial"/>
                <a:cs typeface="Arial"/>
              </a:rPr>
              <a:t> </a:t>
            </a:r>
            <a:r>
              <a:rPr sz="1800" b="1" spc="10" dirty="0">
                <a:latin typeface="Arial"/>
                <a:cs typeface="Arial"/>
              </a:rPr>
              <a:t>aplicadas.</a:t>
            </a:r>
            <a:endParaRPr sz="1800">
              <a:latin typeface="Arial"/>
              <a:cs typeface="Arial"/>
            </a:endParaRPr>
          </a:p>
          <a:p>
            <a:pPr marL="12700" marR="869315" algn="just">
              <a:lnSpc>
                <a:spcPct val="100000"/>
              </a:lnSpc>
              <a:buSzPct val="94444"/>
              <a:buFont typeface="Wingdings"/>
              <a:buChar char=""/>
              <a:tabLst>
                <a:tab pos="263525" algn="l"/>
              </a:tabLst>
            </a:pPr>
            <a:r>
              <a:rPr sz="1800" b="1" spc="5" dirty="0">
                <a:latin typeface="Arial"/>
                <a:cs typeface="Arial"/>
              </a:rPr>
              <a:t>Co-organizar </a:t>
            </a:r>
            <a:r>
              <a:rPr sz="1800" b="1" dirty="0">
                <a:latin typeface="Arial"/>
                <a:cs typeface="Arial"/>
              </a:rPr>
              <a:t>y </a:t>
            </a:r>
            <a:r>
              <a:rPr sz="1800" b="1" spc="-20" dirty="0">
                <a:latin typeface="Arial"/>
                <a:cs typeface="Arial"/>
              </a:rPr>
              <a:t>participar </a:t>
            </a:r>
            <a:r>
              <a:rPr sz="1800" b="1" spc="15" dirty="0">
                <a:latin typeface="Arial"/>
                <a:cs typeface="Arial"/>
              </a:rPr>
              <a:t>del </a:t>
            </a:r>
            <a:r>
              <a:rPr sz="1800" b="1" spc="5" dirty="0">
                <a:latin typeface="Arial"/>
                <a:cs typeface="Arial"/>
              </a:rPr>
              <a:t>acto </a:t>
            </a:r>
            <a:r>
              <a:rPr sz="1800" b="1" spc="-5" dirty="0">
                <a:latin typeface="Arial"/>
                <a:cs typeface="Arial"/>
              </a:rPr>
              <a:t>público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-40" dirty="0">
                <a:latin typeface="Arial"/>
                <a:cs typeface="Arial"/>
              </a:rPr>
              <a:t>transición </a:t>
            </a:r>
            <a:r>
              <a:rPr sz="1800" b="1" spc="20" dirty="0">
                <a:latin typeface="Arial"/>
                <a:cs typeface="Arial"/>
              </a:rPr>
              <a:t>donde </a:t>
            </a:r>
            <a:r>
              <a:rPr sz="1800" b="1" spc="-65" dirty="0">
                <a:latin typeface="Arial"/>
                <a:cs typeface="Arial"/>
              </a:rPr>
              <a:t>se  </a:t>
            </a:r>
            <a:r>
              <a:rPr sz="1800" b="1" spc="10" dirty="0">
                <a:latin typeface="Arial"/>
                <a:cs typeface="Arial"/>
              </a:rPr>
              <a:t>incluye </a:t>
            </a:r>
            <a:r>
              <a:rPr sz="1800" b="1" spc="-75" dirty="0">
                <a:latin typeface="Arial"/>
                <a:cs typeface="Arial"/>
              </a:rPr>
              <a:t>los </a:t>
            </a:r>
            <a:r>
              <a:rPr sz="1800" b="1" spc="-30" dirty="0">
                <a:latin typeface="Arial"/>
                <a:cs typeface="Arial"/>
              </a:rPr>
              <a:t>informes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-25" dirty="0">
                <a:latin typeface="Arial"/>
                <a:cs typeface="Arial"/>
              </a:rPr>
              <a:t>gestión </a:t>
            </a:r>
            <a:r>
              <a:rPr sz="1800" b="1" dirty="0">
                <a:latin typeface="Arial"/>
                <a:cs typeface="Arial"/>
              </a:rPr>
              <a:t>y </a:t>
            </a:r>
            <a:r>
              <a:rPr sz="1800" b="1" spc="20" dirty="0">
                <a:latin typeface="Arial"/>
                <a:cs typeface="Arial"/>
              </a:rPr>
              <a:t>entrega </a:t>
            </a:r>
            <a:r>
              <a:rPr sz="1800" b="1" spc="15" dirty="0">
                <a:latin typeface="Arial"/>
                <a:cs typeface="Arial"/>
              </a:rPr>
              <a:t>pública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5" dirty="0">
                <a:latin typeface="Arial"/>
                <a:cs typeface="Arial"/>
              </a:rPr>
              <a:t>información  </a:t>
            </a:r>
            <a:r>
              <a:rPr sz="1800" b="1" spc="20" dirty="0">
                <a:latin typeface="Arial"/>
                <a:cs typeface="Arial"/>
              </a:rPr>
              <a:t>obtenida.</a:t>
            </a:r>
            <a:endParaRPr sz="1800">
              <a:latin typeface="Arial"/>
              <a:cs typeface="Arial"/>
            </a:endParaRPr>
          </a:p>
          <a:p>
            <a:pPr marL="17780" marR="1391285" indent="-5715">
              <a:lnSpc>
                <a:spcPct val="100000"/>
              </a:lnSpc>
              <a:buSzPct val="94444"/>
              <a:buFont typeface="Wingdings"/>
              <a:buChar char=""/>
              <a:tabLst>
                <a:tab pos="257175" algn="l"/>
              </a:tabLst>
            </a:pPr>
            <a:r>
              <a:rPr sz="1800" b="1" spc="-30" dirty="0">
                <a:latin typeface="Arial"/>
                <a:cs typeface="Arial"/>
              </a:rPr>
              <a:t>Participar </a:t>
            </a:r>
            <a:r>
              <a:rPr sz="1800" b="1" spc="-10" dirty="0">
                <a:latin typeface="Arial"/>
                <a:cs typeface="Arial"/>
              </a:rPr>
              <a:t>en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5" dirty="0">
                <a:latin typeface="Arial"/>
                <a:cs typeface="Arial"/>
              </a:rPr>
              <a:t>elaboración </a:t>
            </a:r>
            <a:r>
              <a:rPr sz="1800" b="1" dirty="0">
                <a:latin typeface="Arial"/>
                <a:cs typeface="Arial"/>
              </a:rPr>
              <a:t>y </a:t>
            </a:r>
            <a:r>
              <a:rPr sz="1800" b="1" spc="-30" dirty="0">
                <a:latin typeface="Arial"/>
                <a:cs typeface="Arial"/>
              </a:rPr>
              <a:t>firma </a:t>
            </a:r>
            <a:r>
              <a:rPr sz="1800" b="1" dirty="0">
                <a:latin typeface="Arial"/>
                <a:cs typeface="Arial"/>
              </a:rPr>
              <a:t>del </a:t>
            </a:r>
            <a:r>
              <a:rPr sz="1800" b="1" spc="45" dirty="0">
                <a:latin typeface="Arial"/>
                <a:cs typeface="Arial"/>
              </a:rPr>
              <a:t>acta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dirty="0">
                <a:latin typeface="Arial"/>
                <a:cs typeface="Arial"/>
              </a:rPr>
              <a:t>entrega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 </a:t>
            </a:r>
            <a:r>
              <a:rPr sz="1800" b="1" spc="35" dirty="0">
                <a:latin typeface="Arial"/>
                <a:cs typeface="Arial"/>
              </a:rPr>
              <a:t>documentación.</a:t>
            </a:r>
            <a:endParaRPr sz="1800">
              <a:latin typeface="Arial"/>
              <a:cs typeface="Arial"/>
            </a:endParaRPr>
          </a:p>
          <a:p>
            <a:pPr marL="17780" marR="464184" indent="-5715">
              <a:lnSpc>
                <a:spcPct val="100000"/>
              </a:lnSpc>
              <a:buSzPct val="94444"/>
              <a:buFont typeface="Wingdings"/>
              <a:buChar char=""/>
              <a:tabLst>
                <a:tab pos="257175" algn="l"/>
              </a:tabLst>
            </a:pPr>
            <a:r>
              <a:rPr sz="1800" b="1" spc="-20" dirty="0">
                <a:latin typeface="Arial"/>
                <a:cs typeface="Arial"/>
              </a:rPr>
              <a:t>Informar </a:t>
            </a:r>
            <a:r>
              <a:rPr sz="1800" b="1" dirty="0">
                <a:latin typeface="Arial"/>
                <a:cs typeface="Arial"/>
              </a:rPr>
              <a:t>a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25" dirty="0">
                <a:latin typeface="Arial"/>
                <a:cs typeface="Arial"/>
              </a:rPr>
              <a:t>población </a:t>
            </a:r>
            <a:r>
              <a:rPr sz="1800" b="1" spc="-35" dirty="0">
                <a:latin typeface="Arial"/>
                <a:cs typeface="Arial"/>
              </a:rPr>
              <a:t>sobre </a:t>
            </a:r>
            <a:r>
              <a:rPr sz="1800" b="1" spc="-75" dirty="0">
                <a:latin typeface="Arial"/>
                <a:cs typeface="Arial"/>
              </a:rPr>
              <a:t>los </a:t>
            </a:r>
            <a:r>
              <a:rPr sz="1800" b="1" spc="-40" dirty="0">
                <a:latin typeface="Arial"/>
                <a:cs typeface="Arial"/>
              </a:rPr>
              <a:t>resultados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-114" dirty="0">
                <a:latin typeface="Arial"/>
                <a:cs typeface="Arial"/>
              </a:rPr>
              <a:t>su </a:t>
            </a:r>
            <a:r>
              <a:rPr sz="1800" b="1" spc="10" dirty="0">
                <a:latin typeface="Arial"/>
                <a:cs typeface="Arial"/>
              </a:rPr>
              <a:t>participación </a:t>
            </a:r>
            <a:r>
              <a:rPr sz="1800" b="1" spc="30" dirty="0">
                <a:latin typeface="Arial"/>
                <a:cs typeface="Arial"/>
              </a:rPr>
              <a:t>en </a:t>
            </a:r>
            <a:r>
              <a:rPr sz="1800" b="1" spc="5" dirty="0">
                <a:latin typeface="Arial"/>
                <a:cs typeface="Arial"/>
              </a:rPr>
              <a:t>el  </a:t>
            </a:r>
            <a:r>
              <a:rPr sz="1800" b="1" spc="-5" dirty="0">
                <a:latin typeface="Arial"/>
                <a:cs typeface="Arial"/>
              </a:rPr>
              <a:t>proceso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-40" dirty="0">
                <a:latin typeface="Arial"/>
                <a:cs typeface="Arial"/>
              </a:rPr>
              <a:t>transición </a:t>
            </a:r>
            <a:r>
              <a:rPr sz="1800" b="1" spc="-25" dirty="0">
                <a:latin typeface="Arial"/>
                <a:cs typeface="Arial"/>
              </a:rPr>
              <a:t>transparente</a:t>
            </a:r>
            <a:r>
              <a:rPr sz="1800" b="1" spc="125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municipal.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5900420" y="1724660"/>
            <a:ext cx="3243580" cy="2268220"/>
            <a:chOff x="5900420" y="1724660"/>
            <a:chExt cx="3243580" cy="2268220"/>
          </a:xfrm>
        </p:grpSpPr>
        <p:sp>
          <p:nvSpPr>
            <p:cNvPr id="10" name="object 10"/>
            <p:cNvSpPr/>
            <p:nvPr/>
          </p:nvSpPr>
          <p:spPr>
            <a:xfrm>
              <a:off x="5900420" y="1724660"/>
              <a:ext cx="3243579" cy="2268207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093460" y="1917700"/>
              <a:ext cx="2946399" cy="1882139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302794" y="2077085"/>
              <a:ext cx="2527045" cy="342861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0" y="0"/>
            <a:ext cx="9144000" cy="6845300"/>
            <a:chOff x="0" y="0"/>
            <a:chExt cx="9144000" cy="6845300"/>
          </a:xfrm>
        </p:grpSpPr>
        <p:sp>
          <p:nvSpPr>
            <p:cNvPr id="14" name="object 14"/>
            <p:cNvSpPr/>
            <p:nvPr/>
          </p:nvSpPr>
          <p:spPr>
            <a:xfrm>
              <a:off x="8227059" y="6085840"/>
              <a:ext cx="916940" cy="759459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0" y="0"/>
              <a:ext cx="1361440" cy="548639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3589" y="780961"/>
            <a:ext cx="816229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55" dirty="0">
                <a:solidFill>
                  <a:srgbClr val="002060"/>
                </a:solidFill>
              </a:rPr>
              <a:t>¿QUÉ </a:t>
            </a:r>
            <a:r>
              <a:rPr sz="2800" spc="-415" dirty="0">
                <a:solidFill>
                  <a:srgbClr val="002060"/>
                </a:solidFill>
              </a:rPr>
              <a:t>SE </a:t>
            </a:r>
            <a:r>
              <a:rPr sz="2800" spc="-210" dirty="0">
                <a:solidFill>
                  <a:srgbClr val="002060"/>
                </a:solidFill>
              </a:rPr>
              <a:t>NECESITA </a:t>
            </a:r>
            <a:r>
              <a:rPr sz="2800" spc="-165" dirty="0">
                <a:solidFill>
                  <a:srgbClr val="002060"/>
                </a:solidFill>
              </a:rPr>
              <a:t>PARA </a:t>
            </a:r>
            <a:r>
              <a:rPr sz="2800" spc="-240" dirty="0">
                <a:solidFill>
                  <a:srgbClr val="002060"/>
                </a:solidFill>
              </a:rPr>
              <a:t>REALIZAR </a:t>
            </a:r>
            <a:r>
              <a:rPr sz="2800" spc="-445" dirty="0">
                <a:solidFill>
                  <a:srgbClr val="002060"/>
                </a:solidFill>
              </a:rPr>
              <a:t>EL</a:t>
            </a:r>
            <a:r>
              <a:rPr sz="2800" spc="-200" dirty="0">
                <a:solidFill>
                  <a:srgbClr val="002060"/>
                </a:solidFill>
              </a:rPr>
              <a:t> </a:t>
            </a:r>
            <a:r>
              <a:rPr sz="2800" spc="-165" dirty="0">
                <a:solidFill>
                  <a:srgbClr val="002060"/>
                </a:solidFill>
              </a:rPr>
              <a:t>PROCESO?</a:t>
            </a:r>
            <a:endParaRPr sz="2800"/>
          </a:p>
        </p:txBody>
      </p:sp>
      <p:grpSp>
        <p:nvGrpSpPr>
          <p:cNvPr id="3" name="object 3"/>
          <p:cNvGrpSpPr/>
          <p:nvPr/>
        </p:nvGrpSpPr>
        <p:grpSpPr>
          <a:xfrm>
            <a:off x="264159" y="2125979"/>
            <a:ext cx="8496300" cy="3495040"/>
            <a:chOff x="264159" y="2125979"/>
            <a:chExt cx="8496300" cy="3495040"/>
          </a:xfrm>
        </p:grpSpPr>
        <p:sp>
          <p:nvSpPr>
            <p:cNvPr id="4" name="object 4"/>
            <p:cNvSpPr/>
            <p:nvPr/>
          </p:nvSpPr>
          <p:spPr>
            <a:xfrm>
              <a:off x="264159" y="2125979"/>
              <a:ext cx="8496300" cy="349504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17599" y="2258059"/>
              <a:ext cx="1955800" cy="27431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180080" y="2397759"/>
              <a:ext cx="187959" cy="4571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489959" y="2258059"/>
              <a:ext cx="4424680" cy="27431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42351" y="2779280"/>
            <a:ext cx="8270240" cy="2768600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marL="299720" indent="-287020">
              <a:lnSpc>
                <a:spcPct val="100000"/>
              </a:lnSpc>
              <a:spcBef>
                <a:spcPts val="1300"/>
              </a:spcBef>
              <a:buFont typeface="Wingdings"/>
              <a:buChar char=""/>
              <a:tabLst>
                <a:tab pos="299720" algn="l"/>
              </a:tabLst>
            </a:pPr>
            <a:r>
              <a:rPr sz="2000" b="1" spc="10" dirty="0">
                <a:latin typeface="Arial"/>
                <a:cs typeface="Arial"/>
              </a:rPr>
              <a:t>Elaboración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50" dirty="0">
                <a:latin typeface="Arial"/>
                <a:cs typeface="Arial"/>
              </a:rPr>
              <a:t>aprobación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55" dirty="0">
                <a:latin typeface="Arial"/>
                <a:cs typeface="Arial"/>
              </a:rPr>
              <a:t>Ley </a:t>
            </a:r>
            <a:r>
              <a:rPr sz="2000" b="1" spc="25" dirty="0">
                <a:latin typeface="Arial"/>
                <a:cs typeface="Arial"/>
              </a:rPr>
              <a:t>Municipal</a:t>
            </a:r>
            <a:r>
              <a:rPr sz="2000" b="1" spc="295" dirty="0">
                <a:latin typeface="Arial"/>
                <a:cs typeface="Arial"/>
              </a:rPr>
              <a:t> </a:t>
            </a:r>
            <a:r>
              <a:rPr sz="2000" b="1" spc="-235" dirty="0">
                <a:latin typeface="Arial"/>
                <a:cs typeface="Arial"/>
              </a:rPr>
              <a:t>TTM</a:t>
            </a:r>
            <a:endParaRPr sz="2000">
              <a:latin typeface="Arial"/>
              <a:cs typeface="Arial"/>
            </a:endParaRPr>
          </a:p>
          <a:p>
            <a:pPr marL="305435" marR="714375" indent="-293370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299720" algn="l"/>
              </a:tabLst>
            </a:pPr>
            <a:r>
              <a:rPr sz="2000" b="1" spc="15" dirty="0">
                <a:latin typeface="Arial"/>
                <a:cs typeface="Arial"/>
              </a:rPr>
              <a:t>Designación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25" dirty="0">
                <a:latin typeface="Arial"/>
                <a:cs typeface="Arial"/>
              </a:rPr>
              <a:t>un </a:t>
            </a:r>
            <a:r>
              <a:rPr sz="2000" b="1" spc="-35" dirty="0">
                <a:latin typeface="Arial"/>
                <a:cs typeface="Arial"/>
              </a:rPr>
              <a:t>Equipo </a:t>
            </a:r>
            <a:r>
              <a:rPr sz="2000" b="1" spc="25" dirty="0">
                <a:latin typeface="Arial"/>
                <a:cs typeface="Arial"/>
              </a:rPr>
              <a:t>contraparte </a:t>
            </a:r>
            <a:r>
              <a:rPr sz="2000" b="1" spc="-20" dirty="0">
                <a:latin typeface="Arial"/>
                <a:cs typeface="Arial"/>
              </a:rPr>
              <a:t>Institucional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dirty="0">
                <a:latin typeface="Arial"/>
                <a:cs typeface="Arial"/>
              </a:rPr>
              <a:t>el  </a:t>
            </a:r>
            <a:r>
              <a:rPr sz="2000" b="1" spc="-5" dirty="0">
                <a:latin typeface="Arial"/>
                <a:cs typeface="Arial"/>
              </a:rPr>
              <a:t>proceso </a:t>
            </a:r>
            <a:r>
              <a:rPr sz="2000" b="1" spc="-20" dirty="0">
                <a:latin typeface="Arial"/>
                <a:cs typeface="Arial"/>
              </a:rPr>
              <a:t>(Comisión</a:t>
            </a:r>
            <a:r>
              <a:rPr sz="2000" b="1" spc="40" dirty="0">
                <a:latin typeface="Arial"/>
                <a:cs typeface="Arial"/>
              </a:rPr>
              <a:t> </a:t>
            </a:r>
            <a:r>
              <a:rPr sz="2000" b="1" spc="55" dirty="0">
                <a:latin typeface="Arial"/>
                <a:cs typeface="Arial"/>
              </a:rPr>
              <a:t>técnica).</a:t>
            </a:r>
            <a:endParaRPr sz="2000">
              <a:latin typeface="Arial"/>
              <a:cs typeface="Arial"/>
            </a:endParaRPr>
          </a:p>
          <a:p>
            <a:pPr marL="306705" indent="-294640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307340" algn="l"/>
              </a:tabLst>
            </a:pPr>
            <a:r>
              <a:rPr sz="2000" b="1" spc="35" dirty="0">
                <a:latin typeface="Arial"/>
                <a:cs typeface="Arial"/>
              </a:rPr>
              <a:t>Concertación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spc="-30" dirty="0">
                <a:latin typeface="Arial"/>
                <a:cs typeface="Arial"/>
              </a:rPr>
              <a:t>Plan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40" dirty="0">
                <a:latin typeface="Arial"/>
                <a:cs typeface="Arial"/>
              </a:rPr>
              <a:t>trabajo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-5" dirty="0">
                <a:latin typeface="Arial"/>
                <a:cs typeface="Arial"/>
              </a:rPr>
              <a:t>proceso</a:t>
            </a:r>
            <a:r>
              <a:rPr sz="2000" b="1" spc="409" dirty="0">
                <a:latin typeface="Arial"/>
                <a:cs typeface="Arial"/>
              </a:rPr>
              <a:t> </a:t>
            </a:r>
            <a:r>
              <a:rPr sz="2000" b="1" spc="40" dirty="0">
                <a:latin typeface="Arial"/>
                <a:cs typeface="Arial"/>
              </a:rPr>
              <a:t>(Cronograma)</a:t>
            </a:r>
            <a:endParaRPr sz="2000">
              <a:latin typeface="Arial"/>
              <a:cs typeface="Arial"/>
            </a:endParaRPr>
          </a:p>
          <a:p>
            <a:pPr marL="299720" indent="-287020">
              <a:lnSpc>
                <a:spcPct val="100000"/>
              </a:lnSpc>
              <a:spcBef>
                <a:spcPts val="1200"/>
              </a:spcBef>
              <a:buFont typeface="Wingdings"/>
              <a:buChar char=""/>
              <a:tabLst>
                <a:tab pos="299720" algn="l"/>
              </a:tabLst>
            </a:pPr>
            <a:r>
              <a:rPr sz="2000" b="1" spc="-40" dirty="0">
                <a:latin typeface="Arial"/>
                <a:cs typeface="Arial"/>
              </a:rPr>
              <a:t>Instructivo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10" dirty="0">
                <a:latin typeface="Arial"/>
                <a:cs typeface="Arial"/>
              </a:rPr>
              <a:t>todas</a:t>
            </a:r>
            <a:r>
              <a:rPr sz="2000" b="1" spc="434" dirty="0">
                <a:latin typeface="Arial"/>
                <a:cs typeface="Arial"/>
              </a:rPr>
              <a:t> </a:t>
            </a:r>
            <a:r>
              <a:rPr sz="2000" b="1" spc="-40" dirty="0">
                <a:latin typeface="Arial"/>
                <a:cs typeface="Arial"/>
              </a:rPr>
              <a:t>las </a:t>
            </a:r>
            <a:r>
              <a:rPr sz="2000" b="1" spc="15" dirty="0">
                <a:latin typeface="Arial"/>
                <a:cs typeface="Arial"/>
              </a:rPr>
              <a:t>áreas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-5" dirty="0">
                <a:latin typeface="Arial"/>
                <a:cs typeface="Arial"/>
              </a:rPr>
              <a:t>personal brinde </a:t>
            </a:r>
            <a:r>
              <a:rPr sz="2000" b="1" dirty="0">
                <a:latin typeface="Arial"/>
                <a:cs typeface="Arial"/>
              </a:rPr>
              <a:t>el</a:t>
            </a:r>
            <a:endParaRPr sz="2000">
              <a:latin typeface="Arial"/>
              <a:cs typeface="Arial"/>
            </a:endParaRPr>
          </a:p>
          <a:p>
            <a:pPr marL="299085" marR="10160" indent="12700">
              <a:lnSpc>
                <a:spcPct val="100000"/>
              </a:lnSpc>
            </a:pPr>
            <a:r>
              <a:rPr sz="2000" b="1" spc="55" dirty="0">
                <a:latin typeface="Arial"/>
                <a:cs typeface="Arial"/>
              </a:rPr>
              <a:t>apoyo </a:t>
            </a:r>
            <a:r>
              <a:rPr sz="2000" b="1" dirty="0">
                <a:latin typeface="Arial"/>
                <a:cs typeface="Arial"/>
              </a:rPr>
              <a:t>respectivo y </a:t>
            </a:r>
            <a:r>
              <a:rPr sz="2000" b="1" spc="10" dirty="0">
                <a:latin typeface="Arial"/>
                <a:cs typeface="Arial"/>
              </a:rPr>
              <a:t>sea </a:t>
            </a:r>
            <a:r>
              <a:rPr sz="2000" b="1" spc="25" dirty="0">
                <a:latin typeface="Arial"/>
                <a:cs typeface="Arial"/>
              </a:rPr>
              <a:t>parte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30" dirty="0">
                <a:latin typeface="Arial"/>
                <a:cs typeface="Arial"/>
              </a:rPr>
              <a:t>recopilación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20" dirty="0">
                <a:latin typeface="Arial"/>
                <a:cs typeface="Arial"/>
              </a:rPr>
              <a:t>verificación  </a:t>
            </a:r>
            <a:r>
              <a:rPr sz="2000" b="1" spc="-40" dirty="0">
                <a:latin typeface="Arial"/>
                <a:cs typeface="Arial"/>
              </a:rPr>
              <a:t>física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información</a:t>
            </a:r>
            <a:r>
              <a:rPr sz="2000" b="1" spc="-229" dirty="0">
                <a:latin typeface="Arial"/>
                <a:cs typeface="Arial"/>
              </a:rPr>
              <a:t> </a:t>
            </a:r>
            <a:r>
              <a:rPr sz="2000" b="1" spc="35" dirty="0">
                <a:latin typeface="Arial"/>
                <a:cs typeface="Arial"/>
              </a:rPr>
              <a:t>relevante.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149600" y="1450339"/>
            <a:ext cx="2842260" cy="353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227059" y="6085840"/>
            <a:ext cx="916940" cy="75945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40848" y="490054"/>
            <a:ext cx="781367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55" dirty="0">
                <a:solidFill>
                  <a:srgbClr val="002060"/>
                </a:solidFill>
              </a:rPr>
              <a:t>¿QUÉ </a:t>
            </a:r>
            <a:r>
              <a:rPr sz="2800" spc="-415" dirty="0">
                <a:solidFill>
                  <a:srgbClr val="002060"/>
                </a:solidFill>
              </a:rPr>
              <a:t>SE </a:t>
            </a:r>
            <a:r>
              <a:rPr sz="2800" spc="-210" dirty="0">
                <a:solidFill>
                  <a:srgbClr val="002060"/>
                </a:solidFill>
              </a:rPr>
              <a:t>NECESITA </a:t>
            </a:r>
            <a:r>
              <a:rPr sz="2800" spc="-165" dirty="0">
                <a:solidFill>
                  <a:srgbClr val="002060"/>
                </a:solidFill>
              </a:rPr>
              <a:t>PARA </a:t>
            </a:r>
            <a:r>
              <a:rPr sz="2800" spc="-280" dirty="0">
                <a:solidFill>
                  <a:srgbClr val="002060"/>
                </a:solidFill>
              </a:rPr>
              <a:t>LLEVAR </a:t>
            </a:r>
            <a:r>
              <a:rPr sz="2800" spc="-445" dirty="0">
                <a:solidFill>
                  <a:srgbClr val="002060"/>
                </a:solidFill>
              </a:rPr>
              <a:t>EL</a:t>
            </a:r>
            <a:r>
              <a:rPr sz="2800" spc="-145" dirty="0">
                <a:solidFill>
                  <a:srgbClr val="002060"/>
                </a:solidFill>
              </a:rPr>
              <a:t> </a:t>
            </a:r>
            <a:r>
              <a:rPr sz="2800" spc="-165" dirty="0">
                <a:solidFill>
                  <a:srgbClr val="002060"/>
                </a:solidFill>
              </a:rPr>
              <a:t>PROCESO?</a:t>
            </a:r>
            <a:endParaRPr sz="2800"/>
          </a:p>
        </p:txBody>
      </p:sp>
      <p:sp>
        <p:nvSpPr>
          <p:cNvPr id="3" name="object 3"/>
          <p:cNvSpPr/>
          <p:nvPr/>
        </p:nvSpPr>
        <p:spPr>
          <a:xfrm>
            <a:off x="789940" y="927100"/>
            <a:ext cx="7399020" cy="355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71600" y="1353819"/>
            <a:ext cx="6240780" cy="3556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41300" y="1811020"/>
            <a:ext cx="8796020" cy="34493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80339" y="5359400"/>
            <a:ext cx="8204200" cy="146304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58251" y="1839912"/>
            <a:ext cx="8501380" cy="4930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5090" marR="173990" indent="-10795">
              <a:lnSpc>
                <a:spcPct val="100000"/>
              </a:lnSpc>
              <a:spcBef>
                <a:spcPts val="100"/>
              </a:spcBef>
            </a:pPr>
            <a:r>
              <a:rPr sz="2000" b="1" spc="-30" dirty="0">
                <a:latin typeface="Arial"/>
                <a:cs typeface="Arial"/>
              </a:rPr>
              <a:t>Una </a:t>
            </a:r>
            <a:r>
              <a:rPr sz="2000" b="1" spc="25" dirty="0">
                <a:latin typeface="Arial"/>
                <a:cs typeface="Arial"/>
              </a:rPr>
              <a:t>vez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-80" dirty="0">
                <a:latin typeface="Arial"/>
                <a:cs typeface="Arial"/>
              </a:rPr>
              <a:t>se </a:t>
            </a:r>
            <a:r>
              <a:rPr sz="2000" b="1" spc="35" dirty="0">
                <a:latin typeface="Arial"/>
                <a:cs typeface="Arial"/>
              </a:rPr>
              <a:t>cuenta con </a:t>
            </a:r>
            <a:r>
              <a:rPr sz="2000" b="1" spc="40" dirty="0">
                <a:latin typeface="Arial"/>
                <a:cs typeface="Arial"/>
              </a:rPr>
              <a:t>avances </a:t>
            </a:r>
            <a:r>
              <a:rPr sz="2000" b="1" spc="-35" dirty="0">
                <a:latin typeface="Arial"/>
                <a:cs typeface="Arial"/>
              </a:rPr>
              <a:t>significativos </a:t>
            </a:r>
            <a:r>
              <a:rPr sz="2000" b="1" spc="40" dirty="0">
                <a:latin typeface="Arial"/>
                <a:cs typeface="Arial"/>
              </a:rPr>
              <a:t>del trabajo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 </a:t>
            </a:r>
            <a:r>
              <a:rPr sz="2000" b="1" spc="-15" dirty="0">
                <a:latin typeface="Arial"/>
                <a:cs typeface="Arial"/>
              </a:rPr>
              <a:t>comisión </a:t>
            </a:r>
            <a:r>
              <a:rPr sz="2000" b="1" spc="45" dirty="0">
                <a:latin typeface="Arial"/>
                <a:cs typeface="Arial"/>
              </a:rPr>
              <a:t>técnica </a:t>
            </a:r>
            <a:r>
              <a:rPr sz="2000" b="1" spc="-80" dirty="0">
                <a:latin typeface="Arial"/>
                <a:cs typeface="Arial"/>
              </a:rPr>
              <a:t>se </a:t>
            </a:r>
            <a:r>
              <a:rPr sz="2000" b="1" spc="10" dirty="0">
                <a:latin typeface="Arial"/>
                <a:cs typeface="Arial"/>
              </a:rPr>
              <a:t>conforma la </a:t>
            </a:r>
            <a:r>
              <a:rPr sz="2000" b="1" spc="-15" dirty="0">
                <a:latin typeface="Arial"/>
                <a:cs typeface="Arial"/>
              </a:rPr>
              <a:t>comisión</a:t>
            </a:r>
            <a:r>
              <a:rPr sz="2000" b="1" spc="2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social.</a:t>
            </a:r>
            <a:endParaRPr sz="2000">
              <a:latin typeface="Arial"/>
              <a:cs typeface="Arial"/>
            </a:endParaRPr>
          </a:p>
          <a:p>
            <a:pPr marL="81915" marR="682625" indent="-8255">
              <a:lnSpc>
                <a:spcPct val="100000"/>
              </a:lnSpc>
              <a:spcBef>
                <a:spcPts val="1080"/>
              </a:spcBef>
            </a:pPr>
            <a:r>
              <a:rPr sz="2000" b="1" spc="-185" dirty="0">
                <a:latin typeface="Arial"/>
                <a:cs typeface="Arial"/>
              </a:rPr>
              <a:t>El </a:t>
            </a:r>
            <a:r>
              <a:rPr sz="2000" b="1" spc="45" dirty="0">
                <a:latin typeface="Arial"/>
                <a:cs typeface="Arial"/>
              </a:rPr>
              <a:t>GAM </a:t>
            </a:r>
            <a:r>
              <a:rPr sz="2000" b="1" spc="25" dirty="0">
                <a:latin typeface="Arial"/>
                <a:cs typeface="Arial"/>
              </a:rPr>
              <a:t>en coordinación </a:t>
            </a:r>
            <a:r>
              <a:rPr sz="2000" b="1" spc="35" dirty="0">
                <a:latin typeface="Arial"/>
                <a:cs typeface="Arial"/>
              </a:rPr>
              <a:t>con </a:t>
            </a:r>
            <a:r>
              <a:rPr sz="2000" b="1" spc="-25" dirty="0">
                <a:latin typeface="Arial"/>
                <a:cs typeface="Arial"/>
              </a:rPr>
              <a:t>Control </a:t>
            </a:r>
            <a:r>
              <a:rPr sz="2000" b="1" spc="-10" dirty="0">
                <a:latin typeface="Arial"/>
                <a:cs typeface="Arial"/>
              </a:rPr>
              <a:t>Social </a:t>
            </a:r>
            <a:r>
              <a:rPr sz="2000" b="1" spc="55" dirty="0">
                <a:latin typeface="Arial"/>
                <a:cs typeface="Arial"/>
              </a:rPr>
              <a:t>convocará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-40" dirty="0">
                <a:latin typeface="Arial"/>
                <a:cs typeface="Arial"/>
              </a:rPr>
              <a:t>las  </a:t>
            </a:r>
            <a:r>
              <a:rPr sz="2000" b="1" spc="20" dirty="0">
                <a:latin typeface="Arial"/>
                <a:cs typeface="Arial"/>
              </a:rPr>
              <a:t>Organizaciones </a:t>
            </a:r>
            <a:r>
              <a:rPr sz="2000" b="1" spc="-10" dirty="0">
                <a:latin typeface="Arial"/>
                <a:cs typeface="Arial"/>
              </a:rPr>
              <a:t>sociales </a:t>
            </a:r>
            <a:r>
              <a:rPr sz="2000" b="1" spc="-25" dirty="0">
                <a:latin typeface="Arial"/>
                <a:cs typeface="Arial"/>
              </a:rPr>
              <a:t>vivas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spc="5" dirty="0">
                <a:latin typeface="Arial"/>
                <a:cs typeface="Arial"/>
              </a:rPr>
              <a:t>Municipio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spc="5" dirty="0">
                <a:latin typeface="Arial"/>
                <a:cs typeface="Arial"/>
              </a:rPr>
              <a:t>conformar</a:t>
            </a:r>
            <a:r>
              <a:rPr sz="2000" b="1" spc="300" dirty="0">
                <a:latin typeface="Arial"/>
                <a:cs typeface="Arial"/>
              </a:rPr>
              <a:t> </a:t>
            </a:r>
            <a:r>
              <a:rPr sz="2000" b="1" spc="10" dirty="0">
                <a:latin typeface="Arial"/>
                <a:cs typeface="Arial"/>
              </a:rPr>
              <a:t>la</a:t>
            </a:r>
            <a:endParaRPr sz="2000">
              <a:latin typeface="Arial"/>
              <a:cs typeface="Arial"/>
            </a:endParaRPr>
          </a:p>
          <a:p>
            <a:pPr marL="74295" marR="57150" indent="6985">
              <a:lnSpc>
                <a:spcPct val="100000"/>
              </a:lnSpc>
            </a:pPr>
            <a:r>
              <a:rPr sz="2000" b="1" spc="-20" dirty="0">
                <a:latin typeface="Arial"/>
                <a:cs typeface="Arial"/>
              </a:rPr>
              <a:t>Comisión </a:t>
            </a:r>
            <a:r>
              <a:rPr sz="2000" b="1" spc="-10" dirty="0">
                <a:latin typeface="Arial"/>
                <a:cs typeface="Arial"/>
              </a:rPr>
              <a:t>Social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55" dirty="0">
                <a:latin typeface="Arial"/>
                <a:cs typeface="Arial"/>
              </a:rPr>
              <a:t>Transición </a:t>
            </a:r>
            <a:r>
              <a:rPr sz="2000" b="1" spc="-15" dirty="0">
                <a:latin typeface="Arial"/>
                <a:cs typeface="Arial"/>
              </a:rPr>
              <a:t>Transparente,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10" dirty="0">
                <a:latin typeface="Arial"/>
                <a:cs typeface="Arial"/>
              </a:rPr>
              <a:t>representará </a:t>
            </a:r>
            <a:r>
              <a:rPr sz="2000" b="1" dirty="0">
                <a:latin typeface="Arial"/>
                <a:cs typeface="Arial"/>
              </a:rPr>
              <a:t>a 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50" dirty="0">
                <a:latin typeface="Arial"/>
                <a:cs typeface="Arial"/>
              </a:rPr>
              <a:t>sociedad</a:t>
            </a:r>
            <a:r>
              <a:rPr sz="2000" b="1" spc="225" dirty="0">
                <a:latin typeface="Arial"/>
                <a:cs typeface="Arial"/>
              </a:rPr>
              <a:t> </a:t>
            </a:r>
            <a:r>
              <a:rPr sz="2000" b="1" spc="-25" dirty="0">
                <a:latin typeface="Arial"/>
                <a:cs typeface="Arial"/>
              </a:rPr>
              <a:t>civil.</a:t>
            </a:r>
            <a:endParaRPr sz="2000">
              <a:latin typeface="Arial"/>
              <a:cs typeface="Arial"/>
            </a:endParaRPr>
          </a:p>
          <a:p>
            <a:pPr marL="74295" marR="5080">
              <a:lnSpc>
                <a:spcPct val="100000"/>
              </a:lnSpc>
              <a:spcBef>
                <a:spcPts val="1080"/>
              </a:spcBef>
            </a:pPr>
            <a:r>
              <a:rPr sz="2000" b="1" spc="-175" dirty="0">
                <a:latin typeface="Arial"/>
                <a:cs typeface="Arial"/>
              </a:rPr>
              <a:t>Los </a:t>
            </a:r>
            <a:r>
              <a:rPr sz="2000" b="1" dirty="0">
                <a:latin typeface="Arial"/>
                <a:cs typeface="Arial"/>
              </a:rPr>
              <a:t>representantes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Comisión </a:t>
            </a:r>
            <a:r>
              <a:rPr sz="2000" b="1" spc="-10" dirty="0">
                <a:latin typeface="Arial"/>
                <a:cs typeface="Arial"/>
              </a:rPr>
              <a:t>Social </a:t>
            </a:r>
            <a:r>
              <a:rPr sz="2000" b="1" spc="15" dirty="0">
                <a:latin typeface="Arial"/>
                <a:cs typeface="Arial"/>
              </a:rPr>
              <a:t>una </a:t>
            </a:r>
            <a:r>
              <a:rPr sz="2000" b="1" spc="25" dirty="0">
                <a:latin typeface="Arial"/>
                <a:cs typeface="Arial"/>
              </a:rPr>
              <a:t>vez </a:t>
            </a:r>
            <a:r>
              <a:rPr sz="2000" b="1" spc="15" dirty="0">
                <a:latin typeface="Arial"/>
                <a:cs typeface="Arial"/>
              </a:rPr>
              <a:t>nombrados </a:t>
            </a:r>
            <a:r>
              <a:rPr sz="2000" b="1" spc="85" dirty="0">
                <a:latin typeface="Arial"/>
                <a:cs typeface="Arial"/>
              </a:rPr>
              <a:t>deben  </a:t>
            </a:r>
            <a:r>
              <a:rPr sz="2000" b="1" spc="-75" dirty="0">
                <a:latin typeface="Arial"/>
                <a:cs typeface="Arial"/>
              </a:rPr>
              <a:t>ser </a:t>
            </a:r>
            <a:r>
              <a:rPr sz="2000" b="1" spc="25" dirty="0">
                <a:latin typeface="Arial"/>
                <a:cs typeface="Arial"/>
              </a:rPr>
              <a:t>parte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spc="-5" dirty="0">
                <a:latin typeface="Arial"/>
                <a:cs typeface="Arial"/>
              </a:rPr>
              <a:t>proceso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235" dirty="0">
                <a:latin typeface="Arial"/>
                <a:cs typeface="Arial"/>
              </a:rPr>
              <a:t>TTM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spc="10" dirty="0">
                <a:latin typeface="Arial"/>
                <a:cs typeface="Arial"/>
              </a:rPr>
              <a:t>todas </a:t>
            </a:r>
            <a:r>
              <a:rPr sz="2000" b="1" spc="-40" dirty="0">
                <a:latin typeface="Arial"/>
                <a:cs typeface="Arial"/>
              </a:rPr>
              <a:t>las </a:t>
            </a:r>
            <a:r>
              <a:rPr sz="2000" b="1" spc="40" dirty="0">
                <a:latin typeface="Arial"/>
                <a:cs typeface="Arial"/>
              </a:rPr>
              <a:t>etapas,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-60" dirty="0">
                <a:latin typeface="Arial"/>
                <a:cs typeface="Arial"/>
              </a:rPr>
              <a:t>mismos </a:t>
            </a:r>
            <a:r>
              <a:rPr sz="2000" b="1" spc="-70" dirty="0">
                <a:latin typeface="Arial"/>
                <a:cs typeface="Arial"/>
              </a:rPr>
              <a:t>son  </a:t>
            </a:r>
            <a:r>
              <a:rPr sz="2000" b="1" spc="-15" dirty="0">
                <a:latin typeface="Arial"/>
                <a:cs typeface="Arial"/>
              </a:rPr>
              <a:t>corresponsables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dirty="0">
                <a:latin typeface="Arial"/>
                <a:cs typeface="Arial"/>
              </a:rPr>
              <a:t>proceso, </a:t>
            </a:r>
            <a:r>
              <a:rPr sz="2000" b="1" spc="-15" dirty="0">
                <a:latin typeface="Arial"/>
                <a:cs typeface="Arial"/>
              </a:rPr>
              <a:t>por </a:t>
            </a:r>
            <a:r>
              <a:rPr sz="2000" b="1" spc="15" dirty="0">
                <a:latin typeface="Arial"/>
                <a:cs typeface="Arial"/>
              </a:rPr>
              <a:t>tal </a:t>
            </a:r>
            <a:r>
              <a:rPr sz="2000" b="1" dirty="0">
                <a:latin typeface="Arial"/>
                <a:cs typeface="Arial"/>
              </a:rPr>
              <a:t>razón no </a:t>
            </a:r>
            <a:r>
              <a:rPr sz="2000" b="1" spc="70" dirty="0">
                <a:latin typeface="Arial"/>
                <a:cs typeface="Arial"/>
              </a:rPr>
              <a:t>pueden </a:t>
            </a:r>
            <a:r>
              <a:rPr sz="2000" b="1" spc="-80" dirty="0">
                <a:latin typeface="Arial"/>
                <a:cs typeface="Arial"/>
              </a:rPr>
              <a:t>desistir</a:t>
            </a:r>
            <a:r>
              <a:rPr sz="2000" b="1" spc="204" dirty="0">
                <a:latin typeface="Arial"/>
                <a:cs typeface="Arial"/>
              </a:rPr>
              <a:t> </a:t>
            </a:r>
            <a:r>
              <a:rPr sz="2000" b="1" spc="65" dirty="0">
                <a:latin typeface="Arial"/>
                <a:cs typeface="Arial"/>
              </a:rPr>
              <a:t>de</a:t>
            </a:r>
            <a:endParaRPr sz="2000">
              <a:latin typeface="Arial"/>
              <a:cs typeface="Arial"/>
            </a:endParaRPr>
          </a:p>
          <a:p>
            <a:pPr marL="80645">
              <a:lnSpc>
                <a:spcPct val="100000"/>
              </a:lnSpc>
            </a:pPr>
            <a:r>
              <a:rPr sz="2000" b="1" spc="15" dirty="0">
                <a:latin typeface="Arial"/>
                <a:cs typeface="Arial"/>
              </a:rPr>
              <a:t>participar.</a:t>
            </a:r>
            <a:endParaRPr sz="2000">
              <a:latin typeface="Arial"/>
              <a:cs typeface="Arial"/>
            </a:endParaRPr>
          </a:p>
          <a:p>
            <a:pPr marL="355600" marR="492125" indent="-342900">
              <a:lnSpc>
                <a:spcPct val="100000"/>
              </a:lnSpc>
              <a:spcBef>
                <a:spcPts val="1780"/>
              </a:spcBef>
              <a:buAutoNum type="arabicPeriod"/>
              <a:tabLst>
                <a:tab pos="354965" algn="l"/>
                <a:tab pos="355600" algn="l"/>
              </a:tabLst>
            </a:pPr>
            <a:r>
              <a:rPr sz="2000" b="1" i="1" spc="-185" dirty="0">
                <a:latin typeface="Arial"/>
                <a:cs typeface="Arial"/>
              </a:rPr>
              <a:t>El </a:t>
            </a:r>
            <a:r>
              <a:rPr sz="2000" b="1" i="1" spc="-25" dirty="0">
                <a:latin typeface="Arial"/>
                <a:cs typeface="Arial"/>
              </a:rPr>
              <a:t>Control </a:t>
            </a:r>
            <a:r>
              <a:rPr sz="2000" b="1" i="1" spc="-10" dirty="0">
                <a:latin typeface="Arial"/>
                <a:cs typeface="Arial"/>
              </a:rPr>
              <a:t>Social </a:t>
            </a:r>
            <a:r>
              <a:rPr sz="2000" b="1" i="1" spc="5" dirty="0">
                <a:latin typeface="Arial"/>
                <a:cs typeface="Arial"/>
              </a:rPr>
              <a:t>asume </a:t>
            </a:r>
            <a:r>
              <a:rPr sz="2000" b="1" i="1" spc="10" dirty="0">
                <a:latin typeface="Arial"/>
                <a:cs typeface="Arial"/>
              </a:rPr>
              <a:t>la </a:t>
            </a:r>
            <a:r>
              <a:rPr sz="2000" b="1" i="1" spc="5" dirty="0">
                <a:latin typeface="Arial"/>
                <a:cs typeface="Arial"/>
              </a:rPr>
              <a:t>responsabilidad </a:t>
            </a:r>
            <a:r>
              <a:rPr sz="2000" b="1" i="1" spc="40" dirty="0">
                <a:latin typeface="Arial"/>
                <a:cs typeface="Arial"/>
              </a:rPr>
              <a:t>del </a:t>
            </a:r>
            <a:r>
              <a:rPr sz="2000" b="1" i="1" dirty="0">
                <a:latin typeface="Arial"/>
                <a:cs typeface="Arial"/>
              </a:rPr>
              <a:t>seguimiento </a:t>
            </a:r>
            <a:r>
              <a:rPr sz="2000" b="1" i="1" spc="65" dirty="0">
                <a:latin typeface="Arial"/>
                <a:cs typeface="Arial"/>
              </a:rPr>
              <a:t>de  </a:t>
            </a:r>
            <a:r>
              <a:rPr sz="2000" b="1" i="1" spc="10" dirty="0">
                <a:latin typeface="Arial"/>
                <a:cs typeface="Arial"/>
              </a:rPr>
              <a:t>la </a:t>
            </a:r>
            <a:r>
              <a:rPr sz="2000" b="1" i="1" spc="25" dirty="0">
                <a:latin typeface="Arial"/>
                <a:cs typeface="Arial"/>
              </a:rPr>
              <a:t>labor </a:t>
            </a:r>
            <a:r>
              <a:rPr sz="2000" b="1" i="1" spc="15" dirty="0">
                <a:latin typeface="Arial"/>
                <a:cs typeface="Arial"/>
              </a:rPr>
              <a:t>desarrollada </a:t>
            </a:r>
            <a:r>
              <a:rPr sz="2000" b="1" i="1" spc="-15" dirty="0">
                <a:latin typeface="Arial"/>
                <a:cs typeface="Arial"/>
              </a:rPr>
              <a:t>por </a:t>
            </a:r>
            <a:r>
              <a:rPr sz="2000" b="1" i="1" spc="10" dirty="0">
                <a:latin typeface="Arial"/>
                <a:cs typeface="Arial"/>
              </a:rPr>
              <a:t>la </a:t>
            </a:r>
            <a:r>
              <a:rPr sz="2000" b="1" i="1" spc="-20" dirty="0">
                <a:latin typeface="Arial"/>
                <a:cs typeface="Arial"/>
              </a:rPr>
              <a:t>Comisión </a:t>
            </a:r>
            <a:r>
              <a:rPr sz="2000" b="1" i="1" spc="-10" dirty="0">
                <a:latin typeface="Arial"/>
                <a:cs typeface="Arial"/>
              </a:rPr>
              <a:t>Social </a:t>
            </a:r>
            <a:r>
              <a:rPr sz="2000" b="1" i="1" spc="65" dirty="0">
                <a:latin typeface="Arial"/>
                <a:cs typeface="Arial"/>
              </a:rPr>
              <a:t>de</a:t>
            </a:r>
            <a:r>
              <a:rPr sz="2000" b="1" i="1" spc="580" dirty="0">
                <a:latin typeface="Arial"/>
                <a:cs typeface="Arial"/>
              </a:rPr>
              <a:t> </a:t>
            </a:r>
            <a:r>
              <a:rPr sz="2000" b="1" i="1" spc="-25" dirty="0">
                <a:latin typeface="Arial"/>
                <a:cs typeface="Arial"/>
              </a:rPr>
              <a:t>transición.</a:t>
            </a:r>
            <a:endParaRPr sz="2000">
              <a:latin typeface="Arial"/>
              <a:cs typeface="Arial"/>
            </a:endParaRPr>
          </a:p>
          <a:p>
            <a:pPr marL="355600" marR="967740" indent="-342900">
              <a:lnSpc>
                <a:spcPct val="100000"/>
              </a:lnSpc>
              <a:spcBef>
                <a:spcPts val="1080"/>
              </a:spcBef>
              <a:buAutoNum type="arabicPeriod"/>
              <a:tabLst>
                <a:tab pos="354965" algn="l"/>
                <a:tab pos="355600" algn="l"/>
              </a:tabLst>
            </a:pPr>
            <a:r>
              <a:rPr sz="2000" b="1" i="1" spc="30" dirty="0">
                <a:latin typeface="Arial"/>
                <a:cs typeface="Arial"/>
              </a:rPr>
              <a:t>Donde </a:t>
            </a:r>
            <a:r>
              <a:rPr sz="2000" b="1" i="1" dirty="0">
                <a:latin typeface="Arial"/>
                <a:cs typeface="Arial"/>
              </a:rPr>
              <a:t>no </a:t>
            </a:r>
            <a:r>
              <a:rPr sz="2000" b="1" i="1" spc="-35" dirty="0">
                <a:latin typeface="Arial"/>
                <a:cs typeface="Arial"/>
              </a:rPr>
              <a:t>exista </a:t>
            </a:r>
            <a:r>
              <a:rPr sz="2000" b="1" i="1" dirty="0">
                <a:latin typeface="Arial"/>
                <a:cs typeface="Arial"/>
              </a:rPr>
              <a:t>el </a:t>
            </a:r>
            <a:r>
              <a:rPr sz="2000" b="1" i="1" spc="-20" dirty="0">
                <a:latin typeface="Arial"/>
                <a:cs typeface="Arial"/>
              </a:rPr>
              <a:t>control </a:t>
            </a:r>
            <a:r>
              <a:rPr sz="2000" b="1" i="1" spc="-5" dirty="0">
                <a:latin typeface="Arial"/>
                <a:cs typeface="Arial"/>
              </a:rPr>
              <a:t>Social, </a:t>
            </a:r>
            <a:r>
              <a:rPr sz="2000" b="1" i="1" spc="10" dirty="0">
                <a:latin typeface="Arial"/>
                <a:cs typeface="Arial"/>
              </a:rPr>
              <a:t>la </a:t>
            </a:r>
            <a:r>
              <a:rPr sz="2000" b="1" i="1" spc="50" dirty="0">
                <a:latin typeface="Arial"/>
                <a:cs typeface="Arial"/>
              </a:rPr>
              <a:t>sociedad </a:t>
            </a:r>
            <a:r>
              <a:rPr sz="2000" b="1" i="1" spc="-30" dirty="0">
                <a:latin typeface="Arial"/>
                <a:cs typeface="Arial"/>
              </a:rPr>
              <a:t>civil </a:t>
            </a:r>
            <a:r>
              <a:rPr sz="2000" b="1" i="1" spc="15" dirty="0">
                <a:latin typeface="Arial"/>
                <a:cs typeface="Arial"/>
              </a:rPr>
              <a:t>tiene </a:t>
            </a:r>
            <a:r>
              <a:rPr sz="2000" b="1" i="1" spc="10" dirty="0">
                <a:latin typeface="Arial"/>
                <a:cs typeface="Arial"/>
              </a:rPr>
              <a:t>la  </a:t>
            </a:r>
            <a:r>
              <a:rPr sz="2000" b="1" i="1" spc="5" dirty="0">
                <a:latin typeface="Arial"/>
                <a:cs typeface="Arial"/>
              </a:rPr>
              <a:t>responsabilidad </a:t>
            </a:r>
            <a:r>
              <a:rPr sz="2000" b="1" i="1" spc="65" dirty="0">
                <a:latin typeface="Arial"/>
                <a:cs typeface="Arial"/>
              </a:rPr>
              <a:t>de </a:t>
            </a:r>
            <a:r>
              <a:rPr sz="2000" b="1" i="1" spc="5" dirty="0">
                <a:latin typeface="Arial"/>
                <a:cs typeface="Arial"/>
              </a:rPr>
              <a:t>organizar </a:t>
            </a:r>
            <a:r>
              <a:rPr sz="2000" b="1" i="1" spc="-130" dirty="0">
                <a:latin typeface="Arial"/>
                <a:cs typeface="Arial"/>
              </a:rPr>
              <a:t>su </a:t>
            </a:r>
            <a:r>
              <a:rPr sz="2000" b="1" i="1" spc="-15" dirty="0">
                <a:latin typeface="Arial"/>
                <a:cs typeface="Arial"/>
              </a:rPr>
              <a:t>comisión</a:t>
            </a:r>
            <a:r>
              <a:rPr sz="2000" b="1" i="1" spc="-100" dirty="0">
                <a:latin typeface="Arial"/>
                <a:cs typeface="Arial"/>
              </a:rPr>
              <a:t> </a:t>
            </a:r>
            <a:r>
              <a:rPr sz="2000" b="1" i="1" dirty="0">
                <a:latin typeface="Arial"/>
                <a:cs typeface="Arial"/>
              </a:rPr>
              <a:t>social.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227059" y="6085840"/>
            <a:ext cx="916940" cy="75945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63220" y="1417319"/>
            <a:ext cx="8379459" cy="1016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96520" marR="224154" indent="-2540">
              <a:lnSpc>
                <a:spcPts val="3600"/>
              </a:lnSpc>
              <a:spcBef>
                <a:spcPts val="190"/>
              </a:spcBef>
            </a:pPr>
            <a:r>
              <a:rPr spc="20" dirty="0"/>
              <a:t>Verificación </a:t>
            </a:r>
            <a:r>
              <a:rPr dirty="0"/>
              <a:t>y </a:t>
            </a:r>
            <a:r>
              <a:rPr spc="-50" dirty="0"/>
              <a:t>registro </a:t>
            </a:r>
            <a:r>
              <a:rPr spc="65" dirty="0"/>
              <a:t>de </a:t>
            </a:r>
            <a:r>
              <a:rPr spc="-40" dirty="0"/>
              <a:t>las </a:t>
            </a:r>
            <a:r>
              <a:rPr spc="-5" dirty="0"/>
              <a:t>matrices </a:t>
            </a:r>
            <a:r>
              <a:rPr spc="65" dirty="0"/>
              <a:t>de </a:t>
            </a:r>
            <a:r>
              <a:rPr spc="10" dirty="0"/>
              <a:t>información </a:t>
            </a:r>
            <a:r>
              <a:rPr spc="25" dirty="0"/>
              <a:t>municipal  </a:t>
            </a:r>
            <a:r>
              <a:rPr spc="75" dirty="0"/>
              <a:t>generada </a:t>
            </a:r>
            <a:r>
              <a:rPr spc="-15" dirty="0"/>
              <a:t>entre </a:t>
            </a:r>
            <a:r>
              <a:rPr spc="-40" dirty="0"/>
              <a:t>las </a:t>
            </a:r>
            <a:r>
              <a:rPr spc="-25" dirty="0"/>
              <a:t>gestiones </a:t>
            </a:r>
            <a:r>
              <a:rPr dirty="0"/>
              <a:t>2015 </a:t>
            </a:r>
            <a:r>
              <a:rPr spc="-114" dirty="0"/>
              <a:t>– </a:t>
            </a:r>
            <a:r>
              <a:rPr dirty="0"/>
              <a:t>2021, </a:t>
            </a:r>
            <a:r>
              <a:rPr spc="25" dirty="0"/>
              <a:t>en </a:t>
            </a:r>
            <a:r>
              <a:rPr spc="-40" dirty="0"/>
              <a:t>las </a:t>
            </a:r>
            <a:r>
              <a:rPr spc="-35" dirty="0"/>
              <a:t>siguientes</a:t>
            </a:r>
            <a:r>
              <a:rPr spc="190" dirty="0"/>
              <a:t> </a:t>
            </a:r>
            <a:r>
              <a:rPr spc="15" dirty="0"/>
              <a:t>áreas.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658620" y="523240"/>
            <a:ext cx="6007100" cy="782320"/>
            <a:chOff x="1658620" y="523240"/>
            <a:chExt cx="6007100" cy="782320"/>
          </a:xfrm>
        </p:grpSpPr>
        <p:sp>
          <p:nvSpPr>
            <p:cNvPr id="5" name="object 5"/>
            <p:cNvSpPr/>
            <p:nvPr/>
          </p:nvSpPr>
          <p:spPr>
            <a:xfrm>
              <a:off x="1658620" y="523240"/>
              <a:ext cx="6007100" cy="42163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167380" y="949959"/>
              <a:ext cx="2984499" cy="3556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/>
          <p:nvPr/>
        </p:nvSpPr>
        <p:spPr>
          <a:xfrm>
            <a:off x="1115060" y="2573020"/>
            <a:ext cx="6644640" cy="18770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011724" y="2722753"/>
            <a:ext cx="46761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4320" marR="5080" indent="-262255">
              <a:lnSpc>
                <a:spcPct val="100000"/>
              </a:lnSpc>
              <a:spcBef>
                <a:spcPts val="100"/>
              </a:spcBef>
            </a:pPr>
            <a:r>
              <a:rPr sz="1800" b="1" spc="-35" dirty="0">
                <a:latin typeface="Arial"/>
                <a:cs typeface="Arial"/>
              </a:rPr>
              <a:t>Gestión </a:t>
            </a:r>
            <a:r>
              <a:rPr sz="1800" b="1" spc="-30" dirty="0">
                <a:latin typeface="Arial"/>
                <a:cs typeface="Arial"/>
              </a:rPr>
              <a:t>Administrativa, </a:t>
            </a:r>
            <a:r>
              <a:rPr sz="1800" b="1" spc="-20" dirty="0">
                <a:latin typeface="Arial"/>
                <a:cs typeface="Arial"/>
              </a:rPr>
              <a:t>Financiera, </a:t>
            </a:r>
            <a:r>
              <a:rPr sz="1800" b="1" spc="-70" dirty="0">
                <a:latin typeface="Arial"/>
                <a:cs typeface="Arial"/>
              </a:rPr>
              <a:t>Asuntos  </a:t>
            </a:r>
            <a:r>
              <a:rPr sz="1800" b="1" spc="-45" dirty="0">
                <a:latin typeface="Arial"/>
                <a:cs typeface="Arial"/>
              </a:rPr>
              <a:t>Jurídicos </a:t>
            </a:r>
            <a:r>
              <a:rPr sz="1800" b="1" dirty="0">
                <a:latin typeface="Arial"/>
                <a:cs typeface="Arial"/>
              </a:rPr>
              <a:t>y </a:t>
            </a:r>
            <a:r>
              <a:rPr sz="1800" b="1" spc="-25" dirty="0">
                <a:latin typeface="Arial"/>
                <a:cs typeface="Arial"/>
              </a:rPr>
              <a:t>Control</a:t>
            </a:r>
            <a:r>
              <a:rPr sz="1800" b="1" spc="180" dirty="0">
                <a:latin typeface="Arial"/>
                <a:cs typeface="Arial"/>
              </a:rPr>
              <a:t> </a:t>
            </a:r>
            <a:r>
              <a:rPr sz="1800" b="1" spc="-20" dirty="0">
                <a:latin typeface="Arial"/>
                <a:cs typeface="Arial"/>
              </a:rPr>
              <a:t>Interno</a:t>
            </a:r>
            <a:endParaRPr sz="1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011953" y="3545713"/>
            <a:ext cx="50666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" dirty="0">
                <a:latin typeface="Arial"/>
                <a:cs typeface="Arial"/>
              </a:rPr>
              <a:t>Gestión </a:t>
            </a:r>
            <a:r>
              <a:rPr sz="1800" b="1" spc="-5" dirty="0">
                <a:latin typeface="Arial"/>
                <a:cs typeface="Arial"/>
              </a:rPr>
              <a:t>Planificación </a:t>
            </a:r>
            <a:r>
              <a:rPr sz="1800" b="1" dirty="0">
                <a:latin typeface="Arial"/>
                <a:cs typeface="Arial"/>
              </a:rPr>
              <a:t>y </a:t>
            </a:r>
            <a:r>
              <a:rPr sz="1800" b="1" spc="-30" dirty="0">
                <a:latin typeface="Arial"/>
                <a:cs typeface="Arial"/>
              </a:rPr>
              <a:t>Proyectos </a:t>
            </a:r>
            <a:r>
              <a:rPr sz="1800" b="1" spc="30" dirty="0">
                <a:latin typeface="Arial"/>
                <a:cs typeface="Arial"/>
              </a:rPr>
              <a:t>de</a:t>
            </a:r>
            <a:r>
              <a:rPr sz="1800" b="1" spc="90" dirty="0">
                <a:latin typeface="Arial"/>
                <a:cs typeface="Arial"/>
              </a:rPr>
              <a:t> </a:t>
            </a:r>
            <a:r>
              <a:rPr sz="1800" b="1" spc="-30" dirty="0">
                <a:latin typeface="Arial"/>
                <a:cs typeface="Arial"/>
              </a:rPr>
              <a:t>Inversión</a:t>
            </a:r>
            <a:endParaRPr sz="1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011953" y="4094353"/>
            <a:ext cx="20326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35" dirty="0">
                <a:latin typeface="Arial"/>
                <a:cs typeface="Arial"/>
              </a:rPr>
              <a:t>Gestión</a:t>
            </a:r>
            <a:r>
              <a:rPr sz="1800" b="1" spc="-90" dirty="0">
                <a:latin typeface="Arial"/>
                <a:cs typeface="Arial"/>
              </a:rPr>
              <a:t> </a:t>
            </a:r>
            <a:r>
              <a:rPr sz="1800" b="1" spc="-45" dirty="0">
                <a:latin typeface="Arial"/>
                <a:cs typeface="Arial"/>
              </a:rPr>
              <a:t>Legislativa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3868420" y="4569459"/>
            <a:ext cx="1584960" cy="210820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2" name="object 12"/>
          <p:cNvGrpSpPr/>
          <p:nvPr/>
        </p:nvGrpSpPr>
        <p:grpSpPr>
          <a:xfrm>
            <a:off x="398779" y="3053079"/>
            <a:ext cx="7122159" cy="1348740"/>
            <a:chOff x="398779" y="3053079"/>
            <a:chExt cx="7122159" cy="1348740"/>
          </a:xfrm>
        </p:grpSpPr>
        <p:sp>
          <p:nvSpPr>
            <p:cNvPr id="13" name="object 13"/>
            <p:cNvSpPr/>
            <p:nvPr/>
          </p:nvSpPr>
          <p:spPr>
            <a:xfrm>
              <a:off x="5219700" y="3058159"/>
              <a:ext cx="287020" cy="287020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236460" y="3558539"/>
              <a:ext cx="284479" cy="284480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224020" y="4117339"/>
              <a:ext cx="287020" cy="284480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05129" y="3059429"/>
              <a:ext cx="1143000" cy="500380"/>
            </a:xfrm>
            <a:custGeom>
              <a:avLst/>
              <a:gdLst/>
              <a:ahLst/>
              <a:cxnLst/>
              <a:rect l="l" t="t" r="r" b="b"/>
              <a:pathLst>
                <a:path w="1143000" h="500379">
                  <a:moveTo>
                    <a:pt x="571500" y="0"/>
                  </a:moveTo>
                  <a:lnTo>
                    <a:pt x="504850" y="1683"/>
                  </a:lnTo>
                  <a:lnTo>
                    <a:pt x="440459" y="6607"/>
                  </a:lnTo>
                  <a:lnTo>
                    <a:pt x="378755" y="14585"/>
                  </a:lnTo>
                  <a:lnTo>
                    <a:pt x="320167" y="25429"/>
                  </a:lnTo>
                  <a:lnTo>
                    <a:pt x="265124" y="38951"/>
                  </a:lnTo>
                  <a:lnTo>
                    <a:pt x="214054" y="54963"/>
                  </a:lnTo>
                  <a:lnTo>
                    <a:pt x="167387" y="73278"/>
                  </a:lnTo>
                  <a:lnTo>
                    <a:pt x="125551" y="93708"/>
                  </a:lnTo>
                  <a:lnTo>
                    <a:pt x="88975" y="116066"/>
                  </a:lnTo>
                  <a:lnTo>
                    <a:pt x="58087" y="140162"/>
                  </a:lnTo>
                  <a:lnTo>
                    <a:pt x="15093" y="192823"/>
                  </a:lnTo>
                  <a:lnTo>
                    <a:pt x="0" y="250189"/>
                  </a:lnTo>
                  <a:lnTo>
                    <a:pt x="3844" y="279367"/>
                  </a:lnTo>
                  <a:lnTo>
                    <a:pt x="33317" y="334568"/>
                  </a:lnTo>
                  <a:lnTo>
                    <a:pt x="88975" y="384313"/>
                  </a:lnTo>
                  <a:lnTo>
                    <a:pt x="125551" y="406671"/>
                  </a:lnTo>
                  <a:lnTo>
                    <a:pt x="167387" y="427100"/>
                  </a:lnTo>
                  <a:lnTo>
                    <a:pt x="214054" y="445416"/>
                  </a:lnTo>
                  <a:lnTo>
                    <a:pt x="265124" y="461428"/>
                  </a:lnTo>
                  <a:lnTo>
                    <a:pt x="320167" y="474950"/>
                  </a:lnTo>
                  <a:lnTo>
                    <a:pt x="378755" y="485794"/>
                  </a:lnTo>
                  <a:lnTo>
                    <a:pt x="440459" y="493772"/>
                  </a:lnTo>
                  <a:lnTo>
                    <a:pt x="504850" y="498696"/>
                  </a:lnTo>
                  <a:lnTo>
                    <a:pt x="571500" y="500379"/>
                  </a:lnTo>
                  <a:lnTo>
                    <a:pt x="638149" y="498696"/>
                  </a:lnTo>
                  <a:lnTo>
                    <a:pt x="702540" y="493772"/>
                  </a:lnTo>
                  <a:lnTo>
                    <a:pt x="764244" y="485794"/>
                  </a:lnTo>
                  <a:lnTo>
                    <a:pt x="822832" y="474950"/>
                  </a:lnTo>
                  <a:lnTo>
                    <a:pt x="877875" y="461428"/>
                  </a:lnTo>
                  <a:lnTo>
                    <a:pt x="928945" y="445416"/>
                  </a:lnTo>
                  <a:lnTo>
                    <a:pt x="975612" y="427100"/>
                  </a:lnTo>
                  <a:lnTo>
                    <a:pt x="1017448" y="406671"/>
                  </a:lnTo>
                  <a:lnTo>
                    <a:pt x="1054024" y="384313"/>
                  </a:lnTo>
                  <a:lnTo>
                    <a:pt x="1084912" y="360217"/>
                  </a:lnTo>
                  <a:lnTo>
                    <a:pt x="1127906" y="307556"/>
                  </a:lnTo>
                  <a:lnTo>
                    <a:pt x="1143000" y="250189"/>
                  </a:lnTo>
                  <a:lnTo>
                    <a:pt x="1139155" y="221012"/>
                  </a:lnTo>
                  <a:lnTo>
                    <a:pt x="1109682" y="165811"/>
                  </a:lnTo>
                  <a:lnTo>
                    <a:pt x="1054024" y="116066"/>
                  </a:lnTo>
                  <a:lnTo>
                    <a:pt x="1017448" y="93708"/>
                  </a:lnTo>
                  <a:lnTo>
                    <a:pt x="975612" y="73278"/>
                  </a:lnTo>
                  <a:lnTo>
                    <a:pt x="928945" y="54963"/>
                  </a:lnTo>
                  <a:lnTo>
                    <a:pt x="877875" y="38951"/>
                  </a:lnTo>
                  <a:lnTo>
                    <a:pt x="822832" y="25429"/>
                  </a:lnTo>
                  <a:lnTo>
                    <a:pt x="764244" y="14585"/>
                  </a:lnTo>
                  <a:lnTo>
                    <a:pt x="702540" y="6607"/>
                  </a:lnTo>
                  <a:lnTo>
                    <a:pt x="638149" y="1683"/>
                  </a:lnTo>
                  <a:lnTo>
                    <a:pt x="571500" y="0"/>
                  </a:lnTo>
                  <a:close/>
                </a:path>
              </a:pathLst>
            </a:custGeom>
            <a:solidFill>
              <a:srgbClr val="052F6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405129" y="3059429"/>
              <a:ext cx="1143000" cy="500380"/>
            </a:xfrm>
            <a:custGeom>
              <a:avLst/>
              <a:gdLst/>
              <a:ahLst/>
              <a:cxnLst/>
              <a:rect l="l" t="t" r="r" b="b"/>
              <a:pathLst>
                <a:path w="1143000" h="500379">
                  <a:moveTo>
                    <a:pt x="0" y="250189"/>
                  </a:moveTo>
                  <a:lnTo>
                    <a:pt x="15093" y="192823"/>
                  </a:lnTo>
                  <a:lnTo>
                    <a:pt x="58087" y="140162"/>
                  </a:lnTo>
                  <a:lnTo>
                    <a:pt x="88975" y="116066"/>
                  </a:lnTo>
                  <a:lnTo>
                    <a:pt x="125551" y="93708"/>
                  </a:lnTo>
                  <a:lnTo>
                    <a:pt x="167387" y="73278"/>
                  </a:lnTo>
                  <a:lnTo>
                    <a:pt x="214054" y="54963"/>
                  </a:lnTo>
                  <a:lnTo>
                    <a:pt x="265124" y="38951"/>
                  </a:lnTo>
                  <a:lnTo>
                    <a:pt x="320167" y="25429"/>
                  </a:lnTo>
                  <a:lnTo>
                    <a:pt x="378755" y="14585"/>
                  </a:lnTo>
                  <a:lnTo>
                    <a:pt x="440459" y="6607"/>
                  </a:lnTo>
                  <a:lnTo>
                    <a:pt x="504850" y="1683"/>
                  </a:lnTo>
                  <a:lnTo>
                    <a:pt x="571500" y="0"/>
                  </a:lnTo>
                  <a:lnTo>
                    <a:pt x="638149" y="1683"/>
                  </a:lnTo>
                  <a:lnTo>
                    <a:pt x="702540" y="6607"/>
                  </a:lnTo>
                  <a:lnTo>
                    <a:pt x="764244" y="14585"/>
                  </a:lnTo>
                  <a:lnTo>
                    <a:pt x="822832" y="25429"/>
                  </a:lnTo>
                  <a:lnTo>
                    <a:pt x="877875" y="38951"/>
                  </a:lnTo>
                  <a:lnTo>
                    <a:pt x="928945" y="54963"/>
                  </a:lnTo>
                  <a:lnTo>
                    <a:pt x="975612" y="73278"/>
                  </a:lnTo>
                  <a:lnTo>
                    <a:pt x="1017448" y="93708"/>
                  </a:lnTo>
                  <a:lnTo>
                    <a:pt x="1054024" y="116066"/>
                  </a:lnTo>
                  <a:lnTo>
                    <a:pt x="1084912" y="140162"/>
                  </a:lnTo>
                  <a:lnTo>
                    <a:pt x="1127906" y="192823"/>
                  </a:lnTo>
                  <a:lnTo>
                    <a:pt x="1143000" y="250189"/>
                  </a:lnTo>
                  <a:lnTo>
                    <a:pt x="1139155" y="279367"/>
                  </a:lnTo>
                  <a:lnTo>
                    <a:pt x="1109682" y="334568"/>
                  </a:lnTo>
                  <a:lnTo>
                    <a:pt x="1054024" y="384313"/>
                  </a:lnTo>
                  <a:lnTo>
                    <a:pt x="1017448" y="406671"/>
                  </a:lnTo>
                  <a:lnTo>
                    <a:pt x="975612" y="427100"/>
                  </a:lnTo>
                  <a:lnTo>
                    <a:pt x="928945" y="445416"/>
                  </a:lnTo>
                  <a:lnTo>
                    <a:pt x="877875" y="461428"/>
                  </a:lnTo>
                  <a:lnTo>
                    <a:pt x="822832" y="474950"/>
                  </a:lnTo>
                  <a:lnTo>
                    <a:pt x="764244" y="485794"/>
                  </a:lnTo>
                  <a:lnTo>
                    <a:pt x="702540" y="493772"/>
                  </a:lnTo>
                  <a:lnTo>
                    <a:pt x="638149" y="498696"/>
                  </a:lnTo>
                  <a:lnTo>
                    <a:pt x="571500" y="500379"/>
                  </a:lnTo>
                  <a:lnTo>
                    <a:pt x="504850" y="498696"/>
                  </a:lnTo>
                  <a:lnTo>
                    <a:pt x="440459" y="493772"/>
                  </a:lnTo>
                  <a:lnTo>
                    <a:pt x="378755" y="485794"/>
                  </a:lnTo>
                  <a:lnTo>
                    <a:pt x="320167" y="474950"/>
                  </a:lnTo>
                  <a:lnTo>
                    <a:pt x="265124" y="461428"/>
                  </a:lnTo>
                  <a:lnTo>
                    <a:pt x="214054" y="445416"/>
                  </a:lnTo>
                  <a:lnTo>
                    <a:pt x="167387" y="427100"/>
                  </a:lnTo>
                  <a:lnTo>
                    <a:pt x="125551" y="406671"/>
                  </a:lnTo>
                  <a:lnTo>
                    <a:pt x="88975" y="384313"/>
                  </a:lnTo>
                  <a:lnTo>
                    <a:pt x="58087" y="360217"/>
                  </a:lnTo>
                  <a:lnTo>
                    <a:pt x="15093" y="307556"/>
                  </a:lnTo>
                  <a:lnTo>
                    <a:pt x="0" y="250189"/>
                  </a:lnTo>
                  <a:close/>
                </a:path>
              </a:pathLst>
            </a:custGeom>
            <a:ln w="12700">
              <a:solidFill>
                <a:srgbClr val="032E4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707239" y="3153371"/>
            <a:ext cx="5251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1800" spc="-17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614680" y="4064000"/>
            <a:ext cx="939800" cy="513080"/>
            <a:chOff x="614680" y="4064000"/>
            <a:chExt cx="939800" cy="513080"/>
          </a:xfrm>
        </p:grpSpPr>
        <p:sp>
          <p:nvSpPr>
            <p:cNvPr id="20" name="object 20"/>
            <p:cNvSpPr/>
            <p:nvPr/>
          </p:nvSpPr>
          <p:spPr>
            <a:xfrm>
              <a:off x="621030" y="4070350"/>
              <a:ext cx="927100" cy="500380"/>
            </a:xfrm>
            <a:custGeom>
              <a:avLst/>
              <a:gdLst/>
              <a:ahLst/>
              <a:cxnLst/>
              <a:rect l="l" t="t" r="r" b="b"/>
              <a:pathLst>
                <a:path w="927100" h="500379">
                  <a:moveTo>
                    <a:pt x="463550" y="0"/>
                  </a:moveTo>
                  <a:lnTo>
                    <a:pt x="400650" y="2283"/>
                  </a:lnTo>
                  <a:lnTo>
                    <a:pt x="340321" y="8937"/>
                  </a:lnTo>
                  <a:lnTo>
                    <a:pt x="283117" y="19661"/>
                  </a:lnTo>
                  <a:lnTo>
                    <a:pt x="229589" y="34158"/>
                  </a:lnTo>
                  <a:lnTo>
                    <a:pt x="180290" y="52130"/>
                  </a:lnTo>
                  <a:lnTo>
                    <a:pt x="135772" y="73278"/>
                  </a:lnTo>
                  <a:lnTo>
                    <a:pt x="96587" y="97306"/>
                  </a:lnTo>
                  <a:lnTo>
                    <a:pt x="63289" y="123914"/>
                  </a:lnTo>
                  <a:lnTo>
                    <a:pt x="36428" y="152804"/>
                  </a:lnTo>
                  <a:lnTo>
                    <a:pt x="4231" y="216240"/>
                  </a:lnTo>
                  <a:lnTo>
                    <a:pt x="0" y="250189"/>
                  </a:lnTo>
                  <a:lnTo>
                    <a:pt x="4231" y="284139"/>
                  </a:lnTo>
                  <a:lnTo>
                    <a:pt x="36428" y="347575"/>
                  </a:lnTo>
                  <a:lnTo>
                    <a:pt x="63289" y="376465"/>
                  </a:lnTo>
                  <a:lnTo>
                    <a:pt x="96587" y="403073"/>
                  </a:lnTo>
                  <a:lnTo>
                    <a:pt x="135772" y="427100"/>
                  </a:lnTo>
                  <a:lnTo>
                    <a:pt x="180290" y="448249"/>
                  </a:lnTo>
                  <a:lnTo>
                    <a:pt x="229589" y="466221"/>
                  </a:lnTo>
                  <a:lnTo>
                    <a:pt x="283117" y="480718"/>
                  </a:lnTo>
                  <a:lnTo>
                    <a:pt x="340321" y="491442"/>
                  </a:lnTo>
                  <a:lnTo>
                    <a:pt x="400650" y="498096"/>
                  </a:lnTo>
                  <a:lnTo>
                    <a:pt x="463550" y="500379"/>
                  </a:lnTo>
                  <a:lnTo>
                    <a:pt x="526449" y="498096"/>
                  </a:lnTo>
                  <a:lnTo>
                    <a:pt x="586778" y="491442"/>
                  </a:lnTo>
                  <a:lnTo>
                    <a:pt x="643982" y="480718"/>
                  </a:lnTo>
                  <a:lnTo>
                    <a:pt x="697510" y="466221"/>
                  </a:lnTo>
                  <a:lnTo>
                    <a:pt x="746809" y="448249"/>
                  </a:lnTo>
                  <a:lnTo>
                    <a:pt x="791327" y="427100"/>
                  </a:lnTo>
                  <a:lnTo>
                    <a:pt x="830512" y="403073"/>
                  </a:lnTo>
                  <a:lnTo>
                    <a:pt x="863810" y="376465"/>
                  </a:lnTo>
                  <a:lnTo>
                    <a:pt x="890671" y="347575"/>
                  </a:lnTo>
                  <a:lnTo>
                    <a:pt x="922868" y="284139"/>
                  </a:lnTo>
                  <a:lnTo>
                    <a:pt x="927100" y="250189"/>
                  </a:lnTo>
                  <a:lnTo>
                    <a:pt x="922868" y="216240"/>
                  </a:lnTo>
                  <a:lnTo>
                    <a:pt x="890671" y="152804"/>
                  </a:lnTo>
                  <a:lnTo>
                    <a:pt x="863810" y="123914"/>
                  </a:lnTo>
                  <a:lnTo>
                    <a:pt x="830512" y="97306"/>
                  </a:lnTo>
                  <a:lnTo>
                    <a:pt x="791327" y="73278"/>
                  </a:lnTo>
                  <a:lnTo>
                    <a:pt x="746809" y="52130"/>
                  </a:lnTo>
                  <a:lnTo>
                    <a:pt x="697510" y="34158"/>
                  </a:lnTo>
                  <a:lnTo>
                    <a:pt x="643982" y="19661"/>
                  </a:lnTo>
                  <a:lnTo>
                    <a:pt x="586778" y="8937"/>
                  </a:lnTo>
                  <a:lnTo>
                    <a:pt x="526449" y="2283"/>
                  </a:lnTo>
                  <a:lnTo>
                    <a:pt x="463550" y="0"/>
                  </a:lnTo>
                  <a:close/>
                </a:path>
              </a:pathLst>
            </a:custGeom>
            <a:solidFill>
              <a:srgbClr val="052F6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21030" y="4070350"/>
              <a:ext cx="927100" cy="500380"/>
            </a:xfrm>
            <a:custGeom>
              <a:avLst/>
              <a:gdLst/>
              <a:ahLst/>
              <a:cxnLst/>
              <a:rect l="l" t="t" r="r" b="b"/>
              <a:pathLst>
                <a:path w="927100" h="500379">
                  <a:moveTo>
                    <a:pt x="0" y="250189"/>
                  </a:moveTo>
                  <a:lnTo>
                    <a:pt x="16558" y="183679"/>
                  </a:lnTo>
                  <a:lnTo>
                    <a:pt x="63289" y="123914"/>
                  </a:lnTo>
                  <a:lnTo>
                    <a:pt x="96587" y="97306"/>
                  </a:lnTo>
                  <a:lnTo>
                    <a:pt x="135772" y="73278"/>
                  </a:lnTo>
                  <a:lnTo>
                    <a:pt x="180290" y="52130"/>
                  </a:lnTo>
                  <a:lnTo>
                    <a:pt x="229589" y="34158"/>
                  </a:lnTo>
                  <a:lnTo>
                    <a:pt x="283117" y="19661"/>
                  </a:lnTo>
                  <a:lnTo>
                    <a:pt x="340321" y="8937"/>
                  </a:lnTo>
                  <a:lnTo>
                    <a:pt x="400650" y="2283"/>
                  </a:lnTo>
                  <a:lnTo>
                    <a:pt x="463550" y="0"/>
                  </a:lnTo>
                  <a:lnTo>
                    <a:pt x="526449" y="2283"/>
                  </a:lnTo>
                  <a:lnTo>
                    <a:pt x="586778" y="8937"/>
                  </a:lnTo>
                  <a:lnTo>
                    <a:pt x="643982" y="19661"/>
                  </a:lnTo>
                  <a:lnTo>
                    <a:pt x="697510" y="34158"/>
                  </a:lnTo>
                  <a:lnTo>
                    <a:pt x="746809" y="52130"/>
                  </a:lnTo>
                  <a:lnTo>
                    <a:pt x="791327" y="73278"/>
                  </a:lnTo>
                  <a:lnTo>
                    <a:pt x="830512" y="97306"/>
                  </a:lnTo>
                  <a:lnTo>
                    <a:pt x="863810" y="123914"/>
                  </a:lnTo>
                  <a:lnTo>
                    <a:pt x="890671" y="152804"/>
                  </a:lnTo>
                  <a:lnTo>
                    <a:pt x="922868" y="216240"/>
                  </a:lnTo>
                  <a:lnTo>
                    <a:pt x="927100" y="250189"/>
                  </a:lnTo>
                  <a:lnTo>
                    <a:pt x="922868" y="284139"/>
                  </a:lnTo>
                  <a:lnTo>
                    <a:pt x="890671" y="347575"/>
                  </a:lnTo>
                  <a:lnTo>
                    <a:pt x="863810" y="376465"/>
                  </a:lnTo>
                  <a:lnTo>
                    <a:pt x="830512" y="403073"/>
                  </a:lnTo>
                  <a:lnTo>
                    <a:pt x="791327" y="427100"/>
                  </a:lnTo>
                  <a:lnTo>
                    <a:pt x="746809" y="448249"/>
                  </a:lnTo>
                  <a:lnTo>
                    <a:pt x="697510" y="466221"/>
                  </a:lnTo>
                  <a:lnTo>
                    <a:pt x="643982" y="480718"/>
                  </a:lnTo>
                  <a:lnTo>
                    <a:pt x="586778" y="491442"/>
                  </a:lnTo>
                  <a:lnTo>
                    <a:pt x="526449" y="498096"/>
                  </a:lnTo>
                  <a:lnTo>
                    <a:pt x="463550" y="500379"/>
                  </a:lnTo>
                  <a:lnTo>
                    <a:pt x="400650" y="498096"/>
                  </a:lnTo>
                  <a:lnTo>
                    <a:pt x="340321" y="491442"/>
                  </a:lnTo>
                  <a:lnTo>
                    <a:pt x="283117" y="480718"/>
                  </a:lnTo>
                  <a:lnTo>
                    <a:pt x="229589" y="466221"/>
                  </a:lnTo>
                  <a:lnTo>
                    <a:pt x="180290" y="448249"/>
                  </a:lnTo>
                  <a:lnTo>
                    <a:pt x="135772" y="427100"/>
                  </a:lnTo>
                  <a:lnTo>
                    <a:pt x="96587" y="403073"/>
                  </a:lnTo>
                  <a:lnTo>
                    <a:pt x="63289" y="376465"/>
                  </a:lnTo>
                  <a:lnTo>
                    <a:pt x="36428" y="347575"/>
                  </a:lnTo>
                  <a:lnTo>
                    <a:pt x="4231" y="284139"/>
                  </a:lnTo>
                  <a:lnTo>
                    <a:pt x="0" y="250189"/>
                  </a:lnTo>
                  <a:close/>
                </a:path>
              </a:pathLst>
            </a:custGeom>
            <a:ln w="12700">
              <a:solidFill>
                <a:srgbClr val="032E4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882144" y="4164965"/>
            <a:ext cx="4013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75" dirty="0">
                <a:solidFill>
                  <a:srgbClr val="FFFFFF"/>
                </a:solidFill>
                <a:latin typeface="Arial"/>
                <a:cs typeface="Arial"/>
              </a:rPr>
              <a:t>CM</a:t>
            </a:r>
            <a:endParaRPr sz="1800">
              <a:latin typeface="Arial"/>
              <a:cs typeface="Ari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837689" y="2774950"/>
            <a:ext cx="142240" cy="1069340"/>
          </a:xfrm>
          <a:custGeom>
            <a:avLst/>
            <a:gdLst/>
            <a:ahLst/>
            <a:cxnLst/>
            <a:rect l="l" t="t" r="r" b="b"/>
            <a:pathLst>
              <a:path w="142239" h="1069339">
                <a:moveTo>
                  <a:pt x="142239" y="1069339"/>
                </a:moveTo>
                <a:lnTo>
                  <a:pt x="114555" y="1068408"/>
                </a:lnTo>
                <a:lnTo>
                  <a:pt x="91949" y="1065868"/>
                </a:lnTo>
                <a:lnTo>
                  <a:pt x="76708" y="1062101"/>
                </a:lnTo>
                <a:lnTo>
                  <a:pt x="71119" y="1057490"/>
                </a:lnTo>
                <a:lnTo>
                  <a:pt x="71119" y="546519"/>
                </a:lnTo>
                <a:lnTo>
                  <a:pt x="65531" y="541908"/>
                </a:lnTo>
                <a:lnTo>
                  <a:pt x="50290" y="538141"/>
                </a:lnTo>
                <a:lnTo>
                  <a:pt x="27684" y="535601"/>
                </a:lnTo>
                <a:lnTo>
                  <a:pt x="0" y="534669"/>
                </a:lnTo>
                <a:lnTo>
                  <a:pt x="27684" y="533738"/>
                </a:lnTo>
                <a:lnTo>
                  <a:pt x="50290" y="531198"/>
                </a:lnTo>
                <a:lnTo>
                  <a:pt x="65531" y="527431"/>
                </a:lnTo>
                <a:lnTo>
                  <a:pt x="71119" y="522820"/>
                </a:lnTo>
                <a:lnTo>
                  <a:pt x="71119" y="11849"/>
                </a:lnTo>
                <a:lnTo>
                  <a:pt x="76708" y="7238"/>
                </a:lnTo>
                <a:lnTo>
                  <a:pt x="91949" y="3471"/>
                </a:lnTo>
                <a:lnTo>
                  <a:pt x="114555" y="931"/>
                </a:lnTo>
                <a:lnTo>
                  <a:pt x="142239" y="0"/>
                </a:lnTo>
              </a:path>
            </a:pathLst>
          </a:custGeom>
          <a:ln w="12700">
            <a:solidFill>
              <a:srgbClr val="990EA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227059" y="6085840"/>
            <a:ext cx="916940" cy="75945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640" y="3449320"/>
            <a:ext cx="2796540" cy="2072639"/>
            <a:chOff x="40640" y="3449320"/>
            <a:chExt cx="2796540" cy="2072639"/>
          </a:xfrm>
        </p:grpSpPr>
        <p:sp>
          <p:nvSpPr>
            <p:cNvPr id="3" name="object 3"/>
            <p:cNvSpPr/>
            <p:nvPr/>
          </p:nvSpPr>
          <p:spPr>
            <a:xfrm>
              <a:off x="45720" y="3454400"/>
              <a:ext cx="2786380" cy="206248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720" y="3454400"/>
              <a:ext cx="2786380" cy="2062480"/>
            </a:xfrm>
            <a:custGeom>
              <a:avLst/>
              <a:gdLst/>
              <a:ahLst/>
              <a:cxnLst/>
              <a:rect l="l" t="t" r="r" b="b"/>
              <a:pathLst>
                <a:path w="2786380" h="2062479">
                  <a:moveTo>
                    <a:pt x="0" y="0"/>
                  </a:moveTo>
                  <a:lnTo>
                    <a:pt x="2786380" y="0"/>
                  </a:lnTo>
                  <a:lnTo>
                    <a:pt x="2786380" y="2062480"/>
                  </a:lnTo>
                  <a:lnTo>
                    <a:pt x="0" y="2062480"/>
                  </a:lnTo>
                  <a:lnTo>
                    <a:pt x="0" y="0"/>
                  </a:lnTo>
                  <a:close/>
                </a:path>
              </a:pathLst>
            </a:custGeom>
            <a:ln w="10160">
              <a:solidFill>
                <a:srgbClr val="8791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4435" y="3485451"/>
            <a:ext cx="2379980" cy="1976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04800" marR="77470" indent="-29273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720" algn="l"/>
                <a:tab pos="300355" algn="l"/>
              </a:tabLst>
            </a:pPr>
            <a:r>
              <a:rPr sz="1600" b="1" spc="-25" dirty="0">
                <a:latin typeface="Arial"/>
                <a:cs typeface="Arial"/>
              </a:rPr>
              <a:t>Formalización </a:t>
            </a:r>
            <a:r>
              <a:rPr sz="1600" b="1" spc="20" dirty="0">
                <a:latin typeface="Arial"/>
                <a:cs typeface="Arial"/>
              </a:rPr>
              <a:t>del  </a:t>
            </a:r>
            <a:r>
              <a:rPr sz="1600" b="1" spc="-10" dirty="0">
                <a:latin typeface="Arial"/>
                <a:cs typeface="Arial"/>
              </a:rPr>
              <a:t>proceso </a:t>
            </a:r>
            <a:r>
              <a:rPr sz="1600" b="1" spc="35" dirty="0">
                <a:latin typeface="Arial"/>
                <a:cs typeface="Arial"/>
              </a:rPr>
              <a:t>de </a:t>
            </a:r>
            <a:r>
              <a:rPr sz="1600" b="1" spc="-185" dirty="0">
                <a:latin typeface="Arial"/>
                <a:cs typeface="Arial"/>
              </a:rPr>
              <a:t>TTM </a:t>
            </a:r>
            <a:r>
              <a:rPr sz="1600" b="1" spc="-45" dirty="0">
                <a:latin typeface="Arial"/>
                <a:cs typeface="Arial"/>
              </a:rPr>
              <a:t>(Ley  </a:t>
            </a:r>
            <a:r>
              <a:rPr sz="1600" b="1" spc="-5" dirty="0">
                <a:latin typeface="Arial"/>
                <a:cs typeface="Arial"/>
              </a:rPr>
              <a:t>Municipal)</a:t>
            </a:r>
            <a:endParaRPr sz="1600">
              <a:latin typeface="Arial"/>
              <a:cs typeface="Arial"/>
            </a:endParaRPr>
          </a:p>
          <a:p>
            <a:pPr marL="305435" marR="337820" indent="-293370">
              <a:lnSpc>
                <a:spcPct val="100000"/>
              </a:lnSpc>
              <a:buFont typeface="Arial"/>
              <a:buChar char="•"/>
              <a:tabLst>
                <a:tab pos="305435" algn="l"/>
                <a:tab pos="306070" algn="l"/>
              </a:tabLst>
            </a:pPr>
            <a:r>
              <a:rPr sz="1600" b="1" spc="5" dirty="0">
                <a:latin typeface="Arial"/>
                <a:cs typeface="Arial"/>
              </a:rPr>
              <a:t>Conformación  </a:t>
            </a:r>
            <a:r>
              <a:rPr sz="1600" b="1" spc="-20" dirty="0">
                <a:latin typeface="Arial"/>
                <a:cs typeface="Arial"/>
              </a:rPr>
              <a:t>Comisión</a:t>
            </a:r>
            <a:r>
              <a:rPr sz="1600" b="1" spc="-40" dirty="0">
                <a:latin typeface="Arial"/>
                <a:cs typeface="Arial"/>
              </a:rPr>
              <a:t> </a:t>
            </a:r>
            <a:r>
              <a:rPr sz="1600" b="1" dirty="0">
                <a:latin typeface="Arial"/>
                <a:cs typeface="Arial"/>
              </a:rPr>
              <a:t>Técnica</a:t>
            </a:r>
            <a:endParaRPr sz="1600">
              <a:latin typeface="Arial"/>
              <a:cs typeface="Arial"/>
            </a:endParaRPr>
          </a:p>
          <a:p>
            <a:pPr marL="299720" marR="5080" indent="-287655">
              <a:lnSpc>
                <a:spcPct val="100000"/>
              </a:lnSpc>
              <a:buFont typeface="Arial"/>
              <a:buChar char="•"/>
              <a:tabLst>
                <a:tab pos="299720" algn="l"/>
                <a:tab pos="300355" algn="l"/>
              </a:tabLst>
            </a:pPr>
            <a:r>
              <a:rPr sz="1600" b="1" spc="-40" dirty="0">
                <a:latin typeface="Arial"/>
                <a:cs typeface="Arial"/>
              </a:rPr>
              <a:t>Reunión </a:t>
            </a:r>
            <a:r>
              <a:rPr sz="1600" b="1" spc="15" dirty="0">
                <a:latin typeface="Arial"/>
                <a:cs typeface="Arial"/>
              </a:rPr>
              <a:t>preparatoria  </a:t>
            </a:r>
            <a:r>
              <a:rPr sz="1600" b="1" spc="-10" dirty="0">
                <a:latin typeface="Arial"/>
                <a:cs typeface="Arial"/>
              </a:rPr>
              <a:t>entre </a:t>
            </a:r>
            <a:r>
              <a:rPr sz="1600" b="1" spc="-5" dirty="0">
                <a:latin typeface="Arial"/>
                <a:cs typeface="Arial"/>
              </a:rPr>
              <a:t>el </a:t>
            </a:r>
            <a:r>
              <a:rPr sz="1600" b="1" spc="15" dirty="0">
                <a:latin typeface="Arial"/>
                <a:cs typeface="Arial"/>
              </a:rPr>
              <a:t>GAM </a:t>
            </a:r>
            <a:r>
              <a:rPr sz="1600" b="1" dirty="0">
                <a:latin typeface="Arial"/>
                <a:cs typeface="Arial"/>
              </a:rPr>
              <a:t>y  </a:t>
            </a:r>
            <a:r>
              <a:rPr sz="1600" b="1" spc="-15" dirty="0">
                <a:latin typeface="Arial"/>
                <a:cs typeface="Arial"/>
              </a:rPr>
              <a:t>AMDECO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2910839" y="3106420"/>
            <a:ext cx="3393440" cy="3304540"/>
            <a:chOff x="2910839" y="3106420"/>
            <a:chExt cx="3393440" cy="3304540"/>
          </a:xfrm>
        </p:grpSpPr>
        <p:sp>
          <p:nvSpPr>
            <p:cNvPr id="7" name="object 7"/>
            <p:cNvSpPr/>
            <p:nvPr/>
          </p:nvSpPr>
          <p:spPr>
            <a:xfrm>
              <a:off x="2915919" y="3111500"/>
              <a:ext cx="3383279" cy="329437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915919" y="3111500"/>
              <a:ext cx="3383279" cy="3294379"/>
            </a:xfrm>
            <a:custGeom>
              <a:avLst/>
              <a:gdLst/>
              <a:ahLst/>
              <a:cxnLst/>
              <a:rect l="l" t="t" r="r" b="b"/>
              <a:pathLst>
                <a:path w="3383279" h="3294379">
                  <a:moveTo>
                    <a:pt x="0" y="0"/>
                  </a:moveTo>
                  <a:lnTo>
                    <a:pt x="3383279" y="0"/>
                  </a:lnTo>
                  <a:lnTo>
                    <a:pt x="3383279" y="3294379"/>
                  </a:lnTo>
                  <a:lnTo>
                    <a:pt x="0" y="3294379"/>
                  </a:lnTo>
                  <a:lnTo>
                    <a:pt x="0" y="0"/>
                  </a:lnTo>
                  <a:close/>
                </a:path>
              </a:pathLst>
            </a:custGeom>
            <a:ln w="10160">
              <a:solidFill>
                <a:srgbClr val="87919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994558" y="3142538"/>
            <a:ext cx="3146425" cy="3195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1605" indent="-129539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42240" algn="l"/>
              </a:tabLst>
            </a:pPr>
            <a:r>
              <a:rPr sz="1600" b="1" spc="-70" dirty="0">
                <a:latin typeface="Arial"/>
                <a:cs typeface="Arial"/>
              </a:rPr>
              <a:t>Taller </a:t>
            </a:r>
            <a:r>
              <a:rPr sz="1600" b="1" spc="35" dirty="0">
                <a:latin typeface="Arial"/>
                <a:cs typeface="Arial"/>
              </a:rPr>
              <a:t>de </a:t>
            </a:r>
            <a:r>
              <a:rPr sz="1600" b="1" spc="-20" dirty="0">
                <a:latin typeface="Arial"/>
                <a:cs typeface="Arial"/>
              </a:rPr>
              <a:t>socialización</a:t>
            </a:r>
            <a:r>
              <a:rPr sz="1600" b="1" spc="165" dirty="0">
                <a:latin typeface="Arial"/>
                <a:cs typeface="Arial"/>
              </a:rPr>
              <a:t> </a:t>
            </a:r>
            <a:r>
              <a:rPr sz="1600" b="1" dirty="0">
                <a:latin typeface="Arial"/>
                <a:cs typeface="Arial"/>
              </a:rPr>
              <a:t>y</a:t>
            </a:r>
            <a:endParaRPr sz="1600">
              <a:latin typeface="Arial"/>
              <a:cs typeface="Arial"/>
            </a:endParaRPr>
          </a:p>
          <a:p>
            <a:pPr marL="20955">
              <a:lnSpc>
                <a:spcPct val="100000"/>
              </a:lnSpc>
            </a:pPr>
            <a:r>
              <a:rPr sz="1600" b="1" spc="35" dirty="0">
                <a:latin typeface="Arial"/>
                <a:cs typeface="Arial"/>
              </a:rPr>
              <a:t>capacitación </a:t>
            </a:r>
            <a:r>
              <a:rPr sz="1600" b="1" spc="20" dirty="0">
                <a:latin typeface="Arial"/>
                <a:cs typeface="Arial"/>
              </a:rPr>
              <a:t>en </a:t>
            </a:r>
            <a:r>
              <a:rPr sz="1600" b="1" spc="-5" dirty="0">
                <a:latin typeface="Arial"/>
                <a:cs typeface="Arial"/>
              </a:rPr>
              <a:t>el </a:t>
            </a:r>
            <a:r>
              <a:rPr sz="1600" b="1" spc="-10" dirty="0">
                <a:latin typeface="Arial"/>
                <a:cs typeface="Arial"/>
              </a:rPr>
              <a:t>proceso</a:t>
            </a:r>
            <a:r>
              <a:rPr sz="1600" b="1" spc="180" dirty="0">
                <a:latin typeface="Arial"/>
                <a:cs typeface="Arial"/>
              </a:rPr>
              <a:t> </a:t>
            </a:r>
            <a:r>
              <a:rPr sz="1600" b="1" spc="-185" dirty="0">
                <a:latin typeface="Arial"/>
                <a:cs typeface="Arial"/>
              </a:rPr>
              <a:t>TTM</a:t>
            </a:r>
            <a:endParaRPr sz="160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buFont typeface="Arial"/>
              <a:buChar char="•"/>
              <a:tabLst>
                <a:tab pos="84455" algn="l"/>
              </a:tabLst>
            </a:pPr>
            <a:r>
              <a:rPr sz="1600" b="1" dirty="0">
                <a:latin typeface="Arial"/>
                <a:cs typeface="Arial"/>
              </a:rPr>
              <a:t>Recopilación y </a:t>
            </a:r>
            <a:r>
              <a:rPr sz="1600" b="1" spc="-5" dirty="0">
                <a:latin typeface="Arial"/>
                <a:cs typeface="Arial"/>
              </a:rPr>
              <a:t>codific </a:t>
            </a:r>
            <a:r>
              <a:rPr sz="1600" b="1" spc="10" dirty="0">
                <a:latin typeface="Arial"/>
                <a:cs typeface="Arial"/>
              </a:rPr>
              <a:t>ación</a:t>
            </a:r>
            <a:r>
              <a:rPr sz="1600" b="1" spc="-60" dirty="0">
                <a:latin typeface="Arial"/>
                <a:cs typeface="Arial"/>
              </a:rPr>
              <a:t> </a:t>
            </a:r>
            <a:r>
              <a:rPr sz="1600" b="1" spc="35" dirty="0">
                <a:latin typeface="Arial"/>
                <a:cs typeface="Arial"/>
              </a:rPr>
              <a:t>de  </a:t>
            </a:r>
            <a:r>
              <a:rPr sz="1600" b="1" spc="5" dirty="0">
                <a:latin typeface="Arial"/>
                <a:cs typeface="Arial"/>
              </a:rPr>
              <a:t>la </a:t>
            </a:r>
            <a:r>
              <a:rPr sz="1600" b="1" spc="-15" dirty="0">
                <a:latin typeface="Arial"/>
                <a:cs typeface="Arial"/>
              </a:rPr>
              <a:t>información </a:t>
            </a:r>
            <a:r>
              <a:rPr sz="1600" b="1" spc="-30" dirty="0">
                <a:latin typeface="Arial"/>
                <a:cs typeface="Arial"/>
              </a:rPr>
              <a:t>según</a:t>
            </a:r>
            <a:r>
              <a:rPr sz="1600" b="1" spc="85" dirty="0">
                <a:latin typeface="Arial"/>
                <a:cs typeface="Arial"/>
              </a:rPr>
              <a:t> </a:t>
            </a:r>
            <a:r>
              <a:rPr sz="1600" b="1" spc="-60" dirty="0">
                <a:latin typeface="Arial"/>
                <a:cs typeface="Arial"/>
              </a:rPr>
              <a:t>las</a:t>
            </a:r>
            <a:endParaRPr sz="1600">
              <a:latin typeface="Arial"/>
              <a:cs typeface="Arial"/>
            </a:endParaRPr>
          </a:p>
          <a:p>
            <a:pPr marL="17780">
              <a:lnSpc>
                <a:spcPct val="100000"/>
              </a:lnSpc>
            </a:pPr>
            <a:r>
              <a:rPr sz="1600" b="1" spc="-15" dirty="0">
                <a:latin typeface="Arial"/>
                <a:cs typeface="Arial"/>
              </a:rPr>
              <a:t>matrices </a:t>
            </a:r>
            <a:r>
              <a:rPr sz="1600" b="1" spc="35" dirty="0">
                <a:latin typeface="Arial"/>
                <a:cs typeface="Arial"/>
              </a:rPr>
              <a:t>de</a:t>
            </a:r>
            <a:r>
              <a:rPr sz="1600" b="1" spc="130" dirty="0">
                <a:latin typeface="Arial"/>
                <a:cs typeface="Arial"/>
              </a:rPr>
              <a:t> </a:t>
            </a:r>
            <a:r>
              <a:rPr sz="1600" b="1" dirty="0">
                <a:latin typeface="Arial"/>
                <a:cs typeface="Arial"/>
              </a:rPr>
              <a:t>Información</a:t>
            </a:r>
            <a:endParaRPr sz="1600">
              <a:latin typeface="Arial"/>
              <a:cs typeface="Arial"/>
            </a:endParaRPr>
          </a:p>
          <a:p>
            <a:pPr marL="14604" marR="107314" indent="-2540">
              <a:lnSpc>
                <a:spcPct val="100000"/>
              </a:lnSpc>
              <a:buFont typeface="Arial"/>
              <a:buChar char="•"/>
              <a:tabLst>
                <a:tab pos="87630" algn="l"/>
              </a:tabLst>
            </a:pPr>
            <a:r>
              <a:rPr sz="1600" b="1" spc="-25" dirty="0">
                <a:latin typeface="Arial"/>
                <a:cs typeface="Arial"/>
              </a:rPr>
              <a:t>Verific </a:t>
            </a:r>
            <a:r>
              <a:rPr sz="1600" b="1" spc="10" dirty="0">
                <a:latin typeface="Arial"/>
                <a:cs typeface="Arial"/>
              </a:rPr>
              <a:t>ación, </a:t>
            </a:r>
            <a:r>
              <a:rPr sz="1600" b="1" spc="-35" dirty="0">
                <a:latin typeface="Arial"/>
                <a:cs typeface="Arial"/>
              </a:rPr>
              <a:t>registro,</a:t>
            </a:r>
            <a:r>
              <a:rPr sz="1600" b="1" spc="-170" dirty="0">
                <a:latin typeface="Arial"/>
                <a:cs typeface="Arial"/>
              </a:rPr>
              <a:t> </a:t>
            </a:r>
            <a:r>
              <a:rPr sz="1600" b="1" spc="-25" dirty="0">
                <a:latin typeface="Arial"/>
                <a:cs typeface="Arial"/>
              </a:rPr>
              <a:t>custodia  </a:t>
            </a:r>
            <a:r>
              <a:rPr sz="1600" b="1" dirty="0">
                <a:latin typeface="Arial"/>
                <a:cs typeface="Arial"/>
              </a:rPr>
              <a:t>y </a:t>
            </a:r>
            <a:r>
              <a:rPr sz="1600" b="1" spc="30" dirty="0">
                <a:latin typeface="Arial"/>
                <a:cs typeface="Arial"/>
              </a:rPr>
              <a:t>complementación </a:t>
            </a:r>
            <a:r>
              <a:rPr sz="1600" b="1" spc="35" dirty="0">
                <a:latin typeface="Arial"/>
                <a:cs typeface="Arial"/>
              </a:rPr>
              <a:t>de </a:t>
            </a:r>
            <a:r>
              <a:rPr sz="1600" b="1" spc="-60" dirty="0">
                <a:latin typeface="Arial"/>
                <a:cs typeface="Arial"/>
              </a:rPr>
              <a:t>las  </a:t>
            </a:r>
            <a:r>
              <a:rPr sz="1600" b="1" spc="-20" dirty="0">
                <a:latin typeface="Arial"/>
                <a:cs typeface="Arial"/>
              </a:rPr>
              <a:t>Matrices </a:t>
            </a:r>
            <a:r>
              <a:rPr sz="1600" b="1" spc="35" dirty="0">
                <a:latin typeface="Arial"/>
                <a:cs typeface="Arial"/>
              </a:rPr>
              <a:t>de </a:t>
            </a:r>
            <a:r>
              <a:rPr sz="1600" b="1" dirty="0">
                <a:latin typeface="Arial"/>
                <a:cs typeface="Arial"/>
              </a:rPr>
              <a:t>Información </a:t>
            </a:r>
            <a:r>
              <a:rPr sz="1600" b="1" spc="-65" dirty="0">
                <a:latin typeface="Arial"/>
                <a:cs typeface="Arial"/>
              </a:rPr>
              <a:t>(físic </a:t>
            </a:r>
            <a:r>
              <a:rPr sz="1600" b="1" dirty="0">
                <a:latin typeface="Arial"/>
                <a:cs typeface="Arial"/>
              </a:rPr>
              <a:t>a  y</a:t>
            </a:r>
            <a:r>
              <a:rPr sz="1600" b="1" spc="40" dirty="0">
                <a:latin typeface="Arial"/>
                <a:cs typeface="Arial"/>
              </a:rPr>
              <a:t> </a:t>
            </a:r>
            <a:r>
              <a:rPr sz="1600" b="1" spc="-15" dirty="0">
                <a:latin typeface="Arial"/>
                <a:cs typeface="Arial"/>
              </a:rPr>
              <a:t>digital).</a:t>
            </a:r>
            <a:endParaRPr sz="1600">
              <a:latin typeface="Arial"/>
              <a:cs typeface="Arial"/>
            </a:endParaRPr>
          </a:p>
          <a:p>
            <a:pPr marL="12700" marR="138430">
              <a:lnSpc>
                <a:spcPct val="100000"/>
              </a:lnSpc>
              <a:buFont typeface="Arial"/>
              <a:buChar char="•"/>
              <a:tabLst>
                <a:tab pos="90170" algn="l"/>
              </a:tabLst>
            </a:pPr>
            <a:r>
              <a:rPr sz="1600" b="1" spc="5" dirty="0">
                <a:latin typeface="Arial"/>
                <a:cs typeface="Arial"/>
              </a:rPr>
              <a:t>Conformación </a:t>
            </a:r>
            <a:r>
              <a:rPr sz="1600" b="1" spc="35" dirty="0">
                <a:latin typeface="Arial"/>
                <a:cs typeface="Arial"/>
              </a:rPr>
              <a:t>de </a:t>
            </a:r>
            <a:r>
              <a:rPr sz="1600" b="1" spc="5" dirty="0">
                <a:latin typeface="Arial"/>
                <a:cs typeface="Arial"/>
              </a:rPr>
              <a:t>la </a:t>
            </a:r>
            <a:r>
              <a:rPr sz="1600" b="1" spc="-35" dirty="0">
                <a:latin typeface="Arial"/>
                <a:cs typeface="Arial"/>
              </a:rPr>
              <a:t>Comisión  </a:t>
            </a:r>
            <a:r>
              <a:rPr sz="1600" b="1" spc="-20" dirty="0">
                <a:latin typeface="Arial"/>
                <a:cs typeface="Arial"/>
              </a:rPr>
              <a:t>Social </a:t>
            </a:r>
            <a:r>
              <a:rPr sz="1600" b="1" spc="35" dirty="0">
                <a:latin typeface="Arial"/>
                <a:cs typeface="Arial"/>
              </a:rPr>
              <a:t>de</a:t>
            </a:r>
            <a:r>
              <a:rPr sz="1600" b="1" spc="155" dirty="0">
                <a:latin typeface="Arial"/>
                <a:cs typeface="Arial"/>
              </a:rPr>
              <a:t> </a:t>
            </a:r>
            <a:r>
              <a:rPr sz="1600" b="1" spc="-55" dirty="0">
                <a:latin typeface="Arial"/>
                <a:cs typeface="Arial"/>
              </a:rPr>
              <a:t>Transición</a:t>
            </a:r>
            <a:endParaRPr sz="1600">
              <a:latin typeface="Arial"/>
              <a:cs typeface="Arial"/>
            </a:endParaRPr>
          </a:p>
          <a:p>
            <a:pPr marL="12700" marR="755015">
              <a:lnSpc>
                <a:spcPct val="100000"/>
              </a:lnSpc>
              <a:buFont typeface="Arial"/>
              <a:buChar char="•"/>
              <a:tabLst>
                <a:tab pos="84455" algn="l"/>
              </a:tabLst>
            </a:pPr>
            <a:r>
              <a:rPr sz="1600" b="1" spc="-25" dirty="0">
                <a:latin typeface="Arial"/>
                <a:cs typeface="Arial"/>
              </a:rPr>
              <a:t>Reporte </a:t>
            </a:r>
            <a:r>
              <a:rPr sz="1600" b="1" spc="-15" dirty="0">
                <a:latin typeface="Arial"/>
                <a:cs typeface="Arial"/>
              </a:rPr>
              <a:t>preliminar </a:t>
            </a:r>
            <a:r>
              <a:rPr sz="1600" b="1" spc="45" dirty="0">
                <a:latin typeface="Arial"/>
                <a:cs typeface="Arial"/>
              </a:rPr>
              <a:t>para  </a:t>
            </a:r>
            <a:r>
              <a:rPr sz="1600" b="1" spc="-45" dirty="0">
                <a:latin typeface="Arial"/>
                <a:cs typeface="Arial"/>
              </a:rPr>
              <a:t>revisión</a:t>
            </a:r>
            <a:endParaRPr sz="1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395720" y="3556000"/>
            <a:ext cx="2639060" cy="13233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395720" y="3556000"/>
            <a:ext cx="2639060" cy="1323340"/>
          </a:xfrm>
          <a:prstGeom prst="rect">
            <a:avLst/>
          </a:prstGeom>
          <a:ln w="10159">
            <a:solidFill>
              <a:srgbClr val="87919C"/>
            </a:solidFill>
          </a:ln>
        </p:spPr>
        <p:txBody>
          <a:bodyPr vert="horz" wrap="square" lIns="0" tIns="41910" rIns="0" bIns="0" rtlCol="0">
            <a:spAutoFit/>
          </a:bodyPr>
          <a:lstStyle/>
          <a:p>
            <a:pPr marL="91440" marR="312420">
              <a:lnSpc>
                <a:spcPct val="100000"/>
              </a:lnSpc>
              <a:spcBef>
                <a:spcPts val="330"/>
              </a:spcBef>
              <a:buSzPct val="93750"/>
              <a:buFont typeface="Arial"/>
              <a:buChar char="•"/>
              <a:tabLst>
                <a:tab pos="163830" algn="l"/>
              </a:tabLst>
            </a:pPr>
            <a:r>
              <a:rPr sz="1600" b="1" spc="-25" dirty="0">
                <a:latin typeface="Arial"/>
                <a:cs typeface="Arial"/>
              </a:rPr>
              <a:t>Facilitar </a:t>
            </a:r>
            <a:r>
              <a:rPr sz="1600" b="1" dirty="0">
                <a:latin typeface="Arial"/>
                <a:cs typeface="Arial"/>
              </a:rPr>
              <a:t>y entregar </a:t>
            </a:r>
            <a:r>
              <a:rPr sz="1600" b="1" spc="5" dirty="0">
                <a:latin typeface="Arial"/>
                <a:cs typeface="Arial"/>
              </a:rPr>
              <a:t>la  </a:t>
            </a:r>
            <a:r>
              <a:rPr sz="1600" b="1" spc="-5" dirty="0">
                <a:latin typeface="Arial"/>
                <a:cs typeface="Arial"/>
              </a:rPr>
              <a:t>información </a:t>
            </a:r>
            <a:r>
              <a:rPr sz="1600" b="1" spc="20" dirty="0">
                <a:latin typeface="Arial"/>
                <a:cs typeface="Arial"/>
              </a:rPr>
              <a:t>en acto  </a:t>
            </a:r>
            <a:r>
              <a:rPr sz="1600" b="1" spc="-5" dirty="0">
                <a:latin typeface="Arial"/>
                <a:cs typeface="Arial"/>
              </a:rPr>
              <a:t>público, </a:t>
            </a:r>
            <a:r>
              <a:rPr sz="1600" b="1" spc="-35" dirty="0">
                <a:latin typeface="Arial"/>
                <a:cs typeface="Arial"/>
              </a:rPr>
              <a:t>al </a:t>
            </a:r>
            <a:r>
              <a:rPr sz="1600" b="1" spc="10" dirty="0">
                <a:latin typeface="Arial"/>
                <a:cs typeface="Arial"/>
              </a:rPr>
              <a:t>nuevo </a:t>
            </a:r>
            <a:r>
              <a:rPr sz="1600" b="1" spc="15" dirty="0">
                <a:latin typeface="Arial"/>
                <a:cs typeface="Arial"/>
              </a:rPr>
              <a:t>GAM  </a:t>
            </a:r>
            <a:r>
              <a:rPr sz="1600" b="1" spc="20" dirty="0">
                <a:latin typeface="Arial"/>
                <a:cs typeface="Arial"/>
              </a:rPr>
              <a:t>en </a:t>
            </a:r>
            <a:r>
              <a:rPr sz="1600" b="1" dirty="0">
                <a:latin typeface="Arial"/>
                <a:cs typeface="Arial"/>
              </a:rPr>
              <a:t>presencia </a:t>
            </a:r>
            <a:r>
              <a:rPr sz="1600" b="1" spc="35" dirty="0">
                <a:latin typeface="Arial"/>
                <a:cs typeface="Arial"/>
              </a:rPr>
              <a:t>de </a:t>
            </a:r>
            <a:r>
              <a:rPr sz="1600" b="1" spc="5" dirty="0">
                <a:latin typeface="Arial"/>
                <a:cs typeface="Arial"/>
              </a:rPr>
              <a:t>la  </a:t>
            </a:r>
            <a:r>
              <a:rPr sz="1600" b="1" spc="-35" dirty="0">
                <a:latin typeface="Arial"/>
                <a:cs typeface="Arial"/>
              </a:rPr>
              <a:t>Comisión</a:t>
            </a:r>
            <a:r>
              <a:rPr sz="1600" b="1" spc="25" dirty="0">
                <a:latin typeface="Arial"/>
                <a:cs typeface="Arial"/>
              </a:rPr>
              <a:t> </a:t>
            </a:r>
            <a:r>
              <a:rPr sz="1600" b="1" spc="-30" dirty="0">
                <a:latin typeface="Arial"/>
                <a:cs typeface="Arial"/>
              </a:rPr>
              <a:t>Social.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496060" y="2606039"/>
            <a:ext cx="6786880" cy="4251960"/>
            <a:chOff x="1496060" y="2606039"/>
            <a:chExt cx="6786880" cy="4251960"/>
          </a:xfrm>
        </p:grpSpPr>
        <p:sp>
          <p:nvSpPr>
            <p:cNvPr id="13" name="object 13"/>
            <p:cNvSpPr/>
            <p:nvPr/>
          </p:nvSpPr>
          <p:spPr>
            <a:xfrm>
              <a:off x="1498600" y="2997199"/>
              <a:ext cx="431800" cy="50546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501140" y="2999739"/>
              <a:ext cx="426720" cy="500380"/>
            </a:xfrm>
            <a:custGeom>
              <a:avLst/>
              <a:gdLst/>
              <a:ahLst/>
              <a:cxnLst/>
              <a:rect l="l" t="t" r="r" b="b"/>
              <a:pathLst>
                <a:path w="426719" h="500379">
                  <a:moveTo>
                    <a:pt x="0" y="287020"/>
                  </a:moveTo>
                  <a:lnTo>
                    <a:pt x="106680" y="287020"/>
                  </a:lnTo>
                  <a:lnTo>
                    <a:pt x="106680" y="0"/>
                  </a:lnTo>
                  <a:lnTo>
                    <a:pt x="320040" y="0"/>
                  </a:lnTo>
                  <a:lnTo>
                    <a:pt x="320040" y="287020"/>
                  </a:lnTo>
                  <a:lnTo>
                    <a:pt x="426720" y="287020"/>
                  </a:lnTo>
                  <a:lnTo>
                    <a:pt x="213360" y="500380"/>
                  </a:lnTo>
                  <a:lnTo>
                    <a:pt x="0" y="287020"/>
                  </a:lnTo>
                  <a:close/>
                </a:path>
              </a:pathLst>
            </a:custGeom>
            <a:ln w="10160">
              <a:solidFill>
                <a:srgbClr val="C087B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320539" y="2608579"/>
              <a:ext cx="431800" cy="50546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323080" y="2611119"/>
              <a:ext cx="426720" cy="500380"/>
            </a:xfrm>
            <a:custGeom>
              <a:avLst/>
              <a:gdLst/>
              <a:ahLst/>
              <a:cxnLst/>
              <a:rect l="l" t="t" r="r" b="b"/>
              <a:pathLst>
                <a:path w="426720" h="500380">
                  <a:moveTo>
                    <a:pt x="0" y="287020"/>
                  </a:moveTo>
                  <a:lnTo>
                    <a:pt x="106680" y="287020"/>
                  </a:lnTo>
                  <a:lnTo>
                    <a:pt x="106680" y="0"/>
                  </a:lnTo>
                  <a:lnTo>
                    <a:pt x="320040" y="0"/>
                  </a:lnTo>
                  <a:lnTo>
                    <a:pt x="320040" y="287020"/>
                  </a:lnTo>
                  <a:lnTo>
                    <a:pt x="426720" y="287020"/>
                  </a:lnTo>
                  <a:lnTo>
                    <a:pt x="213360" y="500380"/>
                  </a:lnTo>
                  <a:lnTo>
                    <a:pt x="0" y="287020"/>
                  </a:lnTo>
                  <a:close/>
                </a:path>
              </a:pathLst>
            </a:custGeom>
            <a:ln w="10160">
              <a:solidFill>
                <a:srgbClr val="88B7A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2080260" y="6344919"/>
              <a:ext cx="6202680" cy="513079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6936739" y="3032759"/>
              <a:ext cx="434340" cy="505460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6939280" y="3035299"/>
              <a:ext cx="429259" cy="500380"/>
            </a:xfrm>
            <a:custGeom>
              <a:avLst/>
              <a:gdLst/>
              <a:ahLst/>
              <a:cxnLst/>
              <a:rect l="l" t="t" r="r" b="b"/>
              <a:pathLst>
                <a:path w="429259" h="500379">
                  <a:moveTo>
                    <a:pt x="0" y="285750"/>
                  </a:moveTo>
                  <a:lnTo>
                    <a:pt x="107314" y="285750"/>
                  </a:lnTo>
                  <a:lnTo>
                    <a:pt x="107314" y="0"/>
                  </a:lnTo>
                  <a:lnTo>
                    <a:pt x="321945" y="0"/>
                  </a:lnTo>
                  <a:lnTo>
                    <a:pt x="321945" y="285750"/>
                  </a:lnTo>
                  <a:lnTo>
                    <a:pt x="429259" y="285750"/>
                  </a:lnTo>
                  <a:lnTo>
                    <a:pt x="214629" y="500380"/>
                  </a:lnTo>
                  <a:lnTo>
                    <a:pt x="0" y="285750"/>
                  </a:lnTo>
                  <a:close/>
                </a:path>
              </a:pathLst>
            </a:custGeom>
            <a:ln w="10160">
              <a:solidFill>
                <a:srgbClr val="A4BB8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89486" y="6425122"/>
            <a:ext cx="57016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" dirty="0">
                <a:solidFill>
                  <a:srgbClr val="FFFFFF"/>
                </a:solidFill>
                <a:latin typeface="Arial"/>
                <a:cs typeface="Arial"/>
              </a:rPr>
              <a:t>COMISIÓN </a:t>
            </a:r>
            <a:r>
              <a:rPr sz="1800" b="1" spc="-75" dirty="0">
                <a:solidFill>
                  <a:srgbClr val="FFFFFF"/>
                </a:solidFill>
                <a:latin typeface="Arial"/>
                <a:cs typeface="Arial"/>
              </a:rPr>
              <a:t>SOCIAL </a:t>
            </a:r>
            <a:r>
              <a:rPr sz="1800" b="1" spc="-114" dirty="0">
                <a:solidFill>
                  <a:srgbClr val="FFFFFF"/>
                </a:solidFill>
                <a:latin typeface="Arial"/>
                <a:cs typeface="Arial"/>
              </a:rPr>
              <a:t>PARA </a:t>
            </a:r>
            <a:r>
              <a:rPr sz="1800" b="1" spc="-155" dirty="0">
                <a:solidFill>
                  <a:srgbClr val="FFFFFF"/>
                </a:solidFill>
                <a:latin typeface="Arial"/>
                <a:cs typeface="Arial"/>
              </a:rPr>
              <a:t>LA </a:t>
            </a:r>
            <a:r>
              <a:rPr sz="1800" b="1" spc="-75" dirty="0">
                <a:solidFill>
                  <a:srgbClr val="FFFFFF"/>
                </a:solidFill>
                <a:latin typeface="Arial"/>
                <a:cs typeface="Arial"/>
              </a:rPr>
              <a:t>TRANSICIÓN</a:t>
            </a:r>
            <a:r>
              <a:rPr sz="1800" b="1" spc="-3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65" dirty="0">
                <a:solidFill>
                  <a:srgbClr val="FFFFFF"/>
                </a:solidFill>
                <a:latin typeface="Arial"/>
                <a:cs typeface="Arial"/>
              </a:rPr>
              <a:t>MUNICIPAL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08279" y="93980"/>
            <a:ext cx="8935720" cy="6751320"/>
            <a:chOff x="208279" y="93980"/>
            <a:chExt cx="8935720" cy="6751320"/>
          </a:xfrm>
        </p:grpSpPr>
        <p:sp>
          <p:nvSpPr>
            <p:cNvPr id="22" name="object 22"/>
            <p:cNvSpPr/>
            <p:nvPr/>
          </p:nvSpPr>
          <p:spPr>
            <a:xfrm>
              <a:off x="8227060" y="6085840"/>
              <a:ext cx="916940" cy="759459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8008620" y="469900"/>
              <a:ext cx="1064259" cy="685800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2156459" y="93980"/>
              <a:ext cx="5684520" cy="363220"/>
            </a:xfrm>
            <a:prstGeom prst="rect">
              <a:avLst/>
            </a:prstGeom>
            <a:blipFill>
              <a:blip r:embed="rId1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161540" y="459739"/>
              <a:ext cx="2341880" cy="304800"/>
            </a:xfrm>
            <a:prstGeom prst="rect">
              <a:avLst/>
            </a:prstGeom>
            <a:blipFill>
              <a:blip r:embed="rId1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208279" y="421639"/>
              <a:ext cx="8656320" cy="3014979"/>
            </a:xfrm>
            <a:prstGeom prst="rect">
              <a:avLst/>
            </a:prstGeom>
            <a:blipFill>
              <a:blip r:embed="rId1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210819" y="1323340"/>
              <a:ext cx="2710180" cy="1211579"/>
            </a:xfrm>
            <a:prstGeom prst="rect">
              <a:avLst/>
            </a:prstGeom>
            <a:blipFill>
              <a:blip r:embed="rId1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485139" y="1531619"/>
              <a:ext cx="2189480" cy="896619"/>
            </a:xfrm>
            <a:prstGeom prst="rect">
              <a:avLst/>
            </a:prstGeom>
            <a:blipFill>
              <a:blip r:embed="rId1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>
            <a:spLocks noGrp="1"/>
          </p:cNvSpPr>
          <p:nvPr>
            <p:ph type="title"/>
          </p:nvPr>
        </p:nvSpPr>
        <p:spPr>
          <a:xfrm>
            <a:off x="736653" y="1653146"/>
            <a:ext cx="1665605" cy="497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100" spc="90" dirty="0">
                <a:solidFill>
                  <a:srgbClr val="FFFFFF"/>
                </a:solidFill>
              </a:rPr>
              <a:t>O</a:t>
            </a:r>
            <a:r>
              <a:rPr sz="3100" spc="-445" dirty="0">
                <a:solidFill>
                  <a:srgbClr val="FFFFFF"/>
                </a:solidFill>
              </a:rPr>
              <a:t>B</a:t>
            </a:r>
            <a:r>
              <a:rPr sz="3100" spc="-509" dirty="0">
                <a:solidFill>
                  <a:srgbClr val="FFFFFF"/>
                </a:solidFill>
              </a:rPr>
              <a:t>T</a:t>
            </a:r>
            <a:r>
              <a:rPr sz="3100" spc="-545" dirty="0">
                <a:solidFill>
                  <a:srgbClr val="FFFFFF"/>
                </a:solidFill>
              </a:rPr>
              <a:t>E</a:t>
            </a:r>
            <a:r>
              <a:rPr sz="3100" spc="30" dirty="0">
                <a:solidFill>
                  <a:srgbClr val="FFFFFF"/>
                </a:solidFill>
              </a:rPr>
              <a:t>N</a:t>
            </a:r>
            <a:r>
              <a:rPr sz="3100" spc="-455" dirty="0">
                <a:solidFill>
                  <a:srgbClr val="FFFFFF"/>
                </a:solidFill>
              </a:rPr>
              <a:t>E</a:t>
            </a:r>
            <a:r>
              <a:rPr sz="3100" spc="-445" dirty="0">
                <a:solidFill>
                  <a:srgbClr val="FFFFFF"/>
                </a:solidFill>
              </a:rPr>
              <a:t>R</a:t>
            </a:r>
            <a:endParaRPr sz="3100"/>
          </a:p>
        </p:txBody>
      </p:sp>
      <p:grpSp>
        <p:nvGrpSpPr>
          <p:cNvPr id="30" name="object 30"/>
          <p:cNvGrpSpPr/>
          <p:nvPr/>
        </p:nvGrpSpPr>
        <p:grpSpPr>
          <a:xfrm>
            <a:off x="3131820" y="1323339"/>
            <a:ext cx="2839720" cy="1211580"/>
            <a:chOff x="3131820" y="1323339"/>
            <a:chExt cx="2839720" cy="1211580"/>
          </a:xfrm>
        </p:grpSpPr>
        <p:sp>
          <p:nvSpPr>
            <p:cNvPr id="31" name="object 31"/>
            <p:cNvSpPr/>
            <p:nvPr/>
          </p:nvSpPr>
          <p:spPr>
            <a:xfrm>
              <a:off x="3131820" y="1323339"/>
              <a:ext cx="2839720" cy="1211579"/>
            </a:xfrm>
            <a:prstGeom prst="rect">
              <a:avLst/>
            </a:prstGeom>
            <a:blipFill>
              <a:blip r:embed="rId1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3134360" y="1531619"/>
              <a:ext cx="2834640" cy="896619"/>
            </a:xfrm>
            <a:prstGeom prst="rect">
              <a:avLst/>
            </a:prstGeom>
            <a:blipFill>
              <a:blip r:embed="rId1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3384722" y="1653146"/>
            <a:ext cx="2286635" cy="497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100" b="1" spc="-114" dirty="0">
                <a:solidFill>
                  <a:srgbClr val="FFFFFF"/>
                </a:solidFill>
                <a:latin typeface="Arial"/>
                <a:cs typeface="Arial"/>
              </a:rPr>
              <a:t>ORGANIZAR</a:t>
            </a:r>
            <a:endParaRPr sz="3100">
              <a:latin typeface="Arial"/>
              <a:cs typeface="Arial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6151879" y="1323339"/>
            <a:ext cx="2710180" cy="1211580"/>
            <a:chOff x="6151879" y="1323339"/>
            <a:chExt cx="2710180" cy="1211580"/>
          </a:xfrm>
        </p:grpSpPr>
        <p:sp>
          <p:nvSpPr>
            <p:cNvPr id="35" name="object 35"/>
            <p:cNvSpPr/>
            <p:nvPr/>
          </p:nvSpPr>
          <p:spPr>
            <a:xfrm>
              <a:off x="6151879" y="1323339"/>
              <a:ext cx="2710179" cy="1211579"/>
            </a:xfrm>
            <a:prstGeom prst="rect">
              <a:avLst/>
            </a:prstGeom>
            <a:blipFill>
              <a:blip r:embed="rId1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6405879" y="1531619"/>
              <a:ext cx="2227579" cy="896619"/>
            </a:xfrm>
            <a:prstGeom prst="rect">
              <a:avLst/>
            </a:prstGeom>
            <a:blipFill>
              <a:blip r:embed="rId1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6657601" y="1653146"/>
            <a:ext cx="1695450" cy="497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100" b="1" spc="-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3100" b="1" spc="-420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3100" b="1" spc="-47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3100" b="1" spc="-34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3100" b="1" spc="9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3100" b="1" spc="-45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3100" b="1" spc="-44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endParaRPr sz="3100">
              <a:latin typeface="Arial"/>
              <a:cs typeface="Arial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6039" y="5852159"/>
            <a:ext cx="1940560" cy="652780"/>
            <a:chOff x="66039" y="5852159"/>
            <a:chExt cx="1940560" cy="652780"/>
          </a:xfrm>
        </p:grpSpPr>
        <p:sp>
          <p:nvSpPr>
            <p:cNvPr id="3" name="object 3"/>
            <p:cNvSpPr/>
            <p:nvPr/>
          </p:nvSpPr>
          <p:spPr>
            <a:xfrm>
              <a:off x="71119" y="5857239"/>
              <a:ext cx="1930400" cy="642620"/>
            </a:xfrm>
            <a:custGeom>
              <a:avLst/>
              <a:gdLst/>
              <a:ahLst/>
              <a:cxnLst/>
              <a:rect l="l" t="t" r="r" b="b"/>
              <a:pathLst>
                <a:path w="1930400" h="642620">
                  <a:moveTo>
                    <a:pt x="1930400" y="0"/>
                  </a:moveTo>
                  <a:lnTo>
                    <a:pt x="0" y="0"/>
                  </a:lnTo>
                  <a:lnTo>
                    <a:pt x="0" y="642620"/>
                  </a:lnTo>
                  <a:lnTo>
                    <a:pt x="1930400" y="64262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3366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1119" y="5857239"/>
              <a:ext cx="1930400" cy="642620"/>
            </a:xfrm>
            <a:custGeom>
              <a:avLst/>
              <a:gdLst/>
              <a:ahLst/>
              <a:cxnLst/>
              <a:rect l="l" t="t" r="r" b="b"/>
              <a:pathLst>
                <a:path w="1930400" h="642620">
                  <a:moveTo>
                    <a:pt x="0" y="0"/>
                  </a:moveTo>
                  <a:lnTo>
                    <a:pt x="1930400" y="0"/>
                  </a:lnTo>
                  <a:lnTo>
                    <a:pt x="1930400" y="642620"/>
                  </a:lnTo>
                  <a:lnTo>
                    <a:pt x="0" y="642620"/>
                  </a:lnTo>
                  <a:lnTo>
                    <a:pt x="0" y="0"/>
                  </a:lnTo>
                  <a:close/>
                </a:path>
              </a:pathLst>
            </a:custGeom>
            <a:ln w="10160">
              <a:solidFill>
                <a:srgbClr val="14619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686445" y="4877003"/>
            <a:ext cx="135636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25" dirty="0">
                <a:solidFill>
                  <a:srgbClr val="002060"/>
                </a:solidFill>
                <a:latin typeface="Arial"/>
                <a:cs typeface="Arial"/>
              </a:rPr>
              <a:t>Formalización</a:t>
            </a:r>
            <a:endParaRPr sz="16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69243" y="5353507"/>
            <a:ext cx="123698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45745">
              <a:lnSpc>
                <a:spcPct val="100000"/>
              </a:lnSpc>
              <a:spcBef>
                <a:spcPts val="100"/>
              </a:spcBef>
            </a:pPr>
            <a:r>
              <a:rPr sz="1600" b="1" spc="-30" dirty="0">
                <a:solidFill>
                  <a:srgbClr val="002060"/>
                </a:solidFill>
                <a:latin typeface="Arial"/>
                <a:cs typeface="Arial"/>
              </a:rPr>
              <a:t>Reunión  </a:t>
            </a:r>
            <a:r>
              <a:rPr sz="1600" b="1" spc="40" dirty="0">
                <a:solidFill>
                  <a:srgbClr val="002060"/>
                </a:solidFill>
                <a:latin typeface="Arial"/>
                <a:cs typeface="Arial"/>
              </a:rPr>
              <a:t>p</a:t>
            </a:r>
            <a:r>
              <a:rPr sz="1600" b="1" spc="-40" dirty="0">
                <a:solidFill>
                  <a:srgbClr val="002060"/>
                </a:solidFill>
                <a:latin typeface="Arial"/>
                <a:cs typeface="Arial"/>
              </a:rPr>
              <a:t>r</a:t>
            </a:r>
            <a:r>
              <a:rPr sz="1600" b="1" spc="35" dirty="0">
                <a:solidFill>
                  <a:srgbClr val="002060"/>
                </a:solidFill>
                <a:latin typeface="Arial"/>
                <a:cs typeface="Arial"/>
              </a:rPr>
              <a:t>e</a:t>
            </a:r>
            <a:r>
              <a:rPr sz="1600" b="1" spc="125" dirty="0">
                <a:solidFill>
                  <a:srgbClr val="002060"/>
                </a:solidFill>
                <a:latin typeface="Arial"/>
                <a:cs typeface="Arial"/>
              </a:rPr>
              <a:t>p</a:t>
            </a:r>
            <a:r>
              <a:rPr sz="1600" b="1" spc="85" dirty="0">
                <a:solidFill>
                  <a:srgbClr val="002060"/>
                </a:solidFill>
                <a:latin typeface="Arial"/>
                <a:cs typeface="Arial"/>
              </a:rPr>
              <a:t>a</a:t>
            </a:r>
            <a:r>
              <a:rPr sz="1600" b="1" spc="-25" dirty="0">
                <a:solidFill>
                  <a:srgbClr val="002060"/>
                </a:solidFill>
                <a:latin typeface="Arial"/>
                <a:cs typeface="Arial"/>
              </a:rPr>
              <a:t>r</a:t>
            </a:r>
            <a:r>
              <a:rPr sz="1600" b="1" spc="85" dirty="0">
                <a:solidFill>
                  <a:srgbClr val="002060"/>
                </a:solidFill>
                <a:latin typeface="Arial"/>
                <a:cs typeface="Arial"/>
              </a:rPr>
              <a:t>a</a:t>
            </a:r>
            <a:r>
              <a:rPr sz="1600" b="1" spc="-35" dirty="0">
                <a:solidFill>
                  <a:srgbClr val="002060"/>
                </a:solidFill>
                <a:latin typeface="Arial"/>
                <a:cs typeface="Arial"/>
              </a:rPr>
              <a:t>t</a:t>
            </a:r>
            <a:r>
              <a:rPr sz="1600" b="1" spc="-5" dirty="0">
                <a:solidFill>
                  <a:srgbClr val="002060"/>
                </a:solidFill>
                <a:latin typeface="Arial"/>
                <a:cs typeface="Arial"/>
              </a:rPr>
              <a:t>o</a:t>
            </a:r>
            <a:r>
              <a:rPr sz="1600" b="1" spc="-110" dirty="0">
                <a:solidFill>
                  <a:srgbClr val="002060"/>
                </a:solidFill>
                <a:latin typeface="Arial"/>
                <a:cs typeface="Arial"/>
              </a:rPr>
              <a:t>r</a:t>
            </a:r>
            <a:r>
              <a:rPr sz="1600" b="1" spc="10" dirty="0">
                <a:solidFill>
                  <a:srgbClr val="002060"/>
                </a:solidFill>
                <a:latin typeface="Arial"/>
                <a:cs typeface="Arial"/>
              </a:rPr>
              <a:t>i</a:t>
            </a:r>
            <a:r>
              <a:rPr sz="1600" b="1" dirty="0">
                <a:solidFill>
                  <a:srgbClr val="002060"/>
                </a:solidFill>
                <a:latin typeface="Arial"/>
                <a:cs typeface="Arial"/>
              </a:rPr>
              <a:t>a</a:t>
            </a:r>
            <a:endParaRPr sz="16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431881" y="3371900"/>
            <a:ext cx="1507490" cy="51054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79375" marR="5080" indent="-67310">
              <a:lnSpc>
                <a:spcPts val="1900"/>
              </a:lnSpc>
              <a:spcBef>
                <a:spcPts val="180"/>
              </a:spcBef>
            </a:pPr>
            <a:r>
              <a:rPr sz="1600" b="1" dirty="0">
                <a:solidFill>
                  <a:srgbClr val="002060"/>
                </a:solidFill>
                <a:latin typeface="Arial"/>
                <a:cs typeface="Arial"/>
              </a:rPr>
              <a:t>Recopilación y  </a:t>
            </a:r>
            <a:r>
              <a:rPr sz="1600" b="1" spc="-5" dirty="0">
                <a:solidFill>
                  <a:srgbClr val="002060"/>
                </a:solidFill>
                <a:latin typeface="Arial"/>
                <a:cs typeface="Arial"/>
              </a:rPr>
              <a:t>codific</a:t>
            </a:r>
            <a:r>
              <a:rPr sz="1600" b="1" spc="-310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1600" b="1" spc="15" dirty="0">
                <a:solidFill>
                  <a:srgbClr val="002060"/>
                </a:solidFill>
                <a:latin typeface="Arial"/>
                <a:cs typeface="Arial"/>
              </a:rPr>
              <a:t>ación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638300" y="2639060"/>
            <a:ext cx="7439659" cy="3223260"/>
            <a:chOff x="1638300" y="2639060"/>
            <a:chExt cx="7439659" cy="3223260"/>
          </a:xfrm>
        </p:grpSpPr>
        <p:sp>
          <p:nvSpPr>
            <p:cNvPr id="9" name="object 9"/>
            <p:cNvSpPr/>
            <p:nvPr/>
          </p:nvSpPr>
          <p:spPr>
            <a:xfrm>
              <a:off x="1643380" y="5214620"/>
              <a:ext cx="1927860" cy="642620"/>
            </a:xfrm>
            <a:custGeom>
              <a:avLst/>
              <a:gdLst/>
              <a:ahLst/>
              <a:cxnLst/>
              <a:rect l="l" t="t" r="r" b="b"/>
              <a:pathLst>
                <a:path w="1927860" h="642620">
                  <a:moveTo>
                    <a:pt x="1927860" y="0"/>
                  </a:moveTo>
                  <a:lnTo>
                    <a:pt x="0" y="0"/>
                  </a:lnTo>
                  <a:lnTo>
                    <a:pt x="0" y="642619"/>
                  </a:lnTo>
                  <a:lnTo>
                    <a:pt x="1927860" y="642619"/>
                  </a:lnTo>
                  <a:lnTo>
                    <a:pt x="1927860" y="0"/>
                  </a:lnTo>
                  <a:close/>
                </a:path>
              </a:pathLst>
            </a:custGeom>
            <a:solidFill>
              <a:srgbClr val="3366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643380" y="5214620"/>
              <a:ext cx="1927860" cy="642620"/>
            </a:xfrm>
            <a:custGeom>
              <a:avLst/>
              <a:gdLst/>
              <a:ahLst/>
              <a:cxnLst/>
              <a:rect l="l" t="t" r="r" b="b"/>
              <a:pathLst>
                <a:path w="1927860" h="642620">
                  <a:moveTo>
                    <a:pt x="0" y="0"/>
                  </a:moveTo>
                  <a:lnTo>
                    <a:pt x="1927860" y="0"/>
                  </a:lnTo>
                  <a:lnTo>
                    <a:pt x="1927860" y="642619"/>
                  </a:lnTo>
                  <a:lnTo>
                    <a:pt x="0" y="642619"/>
                  </a:lnTo>
                  <a:lnTo>
                    <a:pt x="0" y="0"/>
                  </a:lnTo>
                  <a:close/>
                </a:path>
              </a:pathLst>
            </a:custGeom>
            <a:ln w="10160">
              <a:solidFill>
                <a:srgbClr val="14619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215639" y="4572000"/>
              <a:ext cx="1927860" cy="642620"/>
            </a:xfrm>
            <a:custGeom>
              <a:avLst/>
              <a:gdLst/>
              <a:ahLst/>
              <a:cxnLst/>
              <a:rect l="l" t="t" r="r" b="b"/>
              <a:pathLst>
                <a:path w="1927860" h="642620">
                  <a:moveTo>
                    <a:pt x="1927860" y="0"/>
                  </a:moveTo>
                  <a:lnTo>
                    <a:pt x="0" y="0"/>
                  </a:lnTo>
                  <a:lnTo>
                    <a:pt x="0" y="642619"/>
                  </a:lnTo>
                  <a:lnTo>
                    <a:pt x="1927860" y="642619"/>
                  </a:lnTo>
                  <a:lnTo>
                    <a:pt x="1927860" y="0"/>
                  </a:lnTo>
                  <a:close/>
                </a:path>
              </a:pathLst>
            </a:custGeom>
            <a:solidFill>
              <a:srgbClr val="3366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215639" y="4572000"/>
              <a:ext cx="1927860" cy="642620"/>
            </a:xfrm>
            <a:custGeom>
              <a:avLst/>
              <a:gdLst/>
              <a:ahLst/>
              <a:cxnLst/>
              <a:rect l="l" t="t" r="r" b="b"/>
              <a:pathLst>
                <a:path w="1927860" h="642620">
                  <a:moveTo>
                    <a:pt x="0" y="0"/>
                  </a:moveTo>
                  <a:lnTo>
                    <a:pt x="1927860" y="0"/>
                  </a:lnTo>
                  <a:lnTo>
                    <a:pt x="1927860" y="642619"/>
                  </a:lnTo>
                  <a:lnTo>
                    <a:pt x="0" y="642619"/>
                  </a:lnTo>
                  <a:lnTo>
                    <a:pt x="0" y="0"/>
                  </a:lnTo>
                  <a:close/>
                </a:path>
              </a:pathLst>
            </a:custGeom>
            <a:ln w="10160">
              <a:solidFill>
                <a:srgbClr val="14619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714239" y="3929380"/>
              <a:ext cx="1930400" cy="642620"/>
            </a:xfrm>
            <a:custGeom>
              <a:avLst/>
              <a:gdLst/>
              <a:ahLst/>
              <a:cxnLst/>
              <a:rect l="l" t="t" r="r" b="b"/>
              <a:pathLst>
                <a:path w="1930400" h="642620">
                  <a:moveTo>
                    <a:pt x="1930400" y="0"/>
                  </a:moveTo>
                  <a:lnTo>
                    <a:pt x="0" y="0"/>
                  </a:lnTo>
                  <a:lnTo>
                    <a:pt x="0" y="642620"/>
                  </a:lnTo>
                  <a:lnTo>
                    <a:pt x="1930400" y="64262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3366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714239" y="3929380"/>
              <a:ext cx="1930400" cy="642620"/>
            </a:xfrm>
            <a:custGeom>
              <a:avLst/>
              <a:gdLst/>
              <a:ahLst/>
              <a:cxnLst/>
              <a:rect l="l" t="t" r="r" b="b"/>
              <a:pathLst>
                <a:path w="1930400" h="642620">
                  <a:moveTo>
                    <a:pt x="0" y="0"/>
                  </a:moveTo>
                  <a:lnTo>
                    <a:pt x="1930400" y="0"/>
                  </a:lnTo>
                  <a:lnTo>
                    <a:pt x="1930400" y="642620"/>
                  </a:lnTo>
                  <a:lnTo>
                    <a:pt x="0" y="642620"/>
                  </a:lnTo>
                  <a:lnTo>
                    <a:pt x="0" y="0"/>
                  </a:lnTo>
                  <a:close/>
                </a:path>
              </a:pathLst>
            </a:custGeom>
            <a:ln w="10160">
              <a:solidFill>
                <a:srgbClr val="14619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002020" y="3286760"/>
              <a:ext cx="1927860" cy="642620"/>
            </a:xfrm>
            <a:custGeom>
              <a:avLst/>
              <a:gdLst/>
              <a:ahLst/>
              <a:cxnLst/>
              <a:rect l="l" t="t" r="r" b="b"/>
              <a:pathLst>
                <a:path w="1927859" h="642620">
                  <a:moveTo>
                    <a:pt x="1927860" y="0"/>
                  </a:moveTo>
                  <a:lnTo>
                    <a:pt x="0" y="0"/>
                  </a:lnTo>
                  <a:lnTo>
                    <a:pt x="0" y="642619"/>
                  </a:lnTo>
                  <a:lnTo>
                    <a:pt x="1927860" y="642619"/>
                  </a:lnTo>
                  <a:lnTo>
                    <a:pt x="1927860" y="0"/>
                  </a:lnTo>
                  <a:close/>
                </a:path>
              </a:pathLst>
            </a:custGeom>
            <a:solidFill>
              <a:srgbClr val="3366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6002020" y="3286760"/>
              <a:ext cx="1927860" cy="642620"/>
            </a:xfrm>
            <a:custGeom>
              <a:avLst/>
              <a:gdLst/>
              <a:ahLst/>
              <a:cxnLst/>
              <a:rect l="l" t="t" r="r" b="b"/>
              <a:pathLst>
                <a:path w="1927859" h="642620">
                  <a:moveTo>
                    <a:pt x="0" y="0"/>
                  </a:moveTo>
                  <a:lnTo>
                    <a:pt x="1927860" y="0"/>
                  </a:lnTo>
                  <a:lnTo>
                    <a:pt x="1927860" y="642619"/>
                  </a:lnTo>
                  <a:lnTo>
                    <a:pt x="0" y="642619"/>
                  </a:lnTo>
                  <a:lnTo>
                    <a:pt x="0" y="0"/>
                  </a:lnTo>
                  <a:close/>
                </a:path>
              </a:pathLst>
            </a:custGeom>
            <a:ln w="10160">
              <a:solidFill>
                <a:srgbClr val="14619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145020" y="2644140"/>
              <a:ext cx="1927860" cy="642620"/>
            </a:xfrm>
            <a:custGeom>
              <a:avLst/>
              <a:gdLst/>
              <a:ahLst/>
              <a:cxnLst/>
              <a:rect l="l" t="t" r="r" b="b"/>
              <a:pathLst>
                <a:path w="1927859" h="642620">
                  <a:moveTo>
                    <a:pt x="1927860" y="0"/>
                  </a:moveTo>
                  <a:lnTo>
                    <a:pt x="0" y="0"/>
                  </a:lnTo>
                  <a:lnTo>
                    <a:pt x="0" y="642620"/>
                  </a:lnTo>
                  <a:lnTo>
                    <a:pt x="1927860" y="642620"/>
                  </a:lnTo>
                  <a:lnTo>
                    <a:pt x="1927860" y="0"/>
                  </a:lnTo>
                  <a:close/>
                </a:path>
              </a:pathLst>
            </a:custGeom>
            <a:solidFill>
              <a:srgbClr val="3366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7145020" y="2644140"/>
              <a:ext cx="1927860" cy="642620"/>
            </a:xfrm>
            <a:custGeom>
              <a:avLst/>
              <a:gdLst/>
              <a:ahLst/>
              <a:cxnLst/>
              <a:rect l="l" t="t" r="r" b="b"/>
              <a:pathLst>
                <a:path w="1927859" h="642620">
                  <a:moveTo>
                    <a:pt x="0" y="0"/>
                  </a:moveTo>
                  <a:lnTo>
                    <a:pt x="1927860" y="0"/>
                  </a:lnTo>
                  <a:lnTo>
                    <a:pt x="1927860" y="642620"/>
                  </a:lnTo>
                  <a:lnTo>
                    <a:pt x="0" y="642620"/>
                  </a:lnTo>
                  <a:lnTo>
                    <a:pt x="0" y="0"/>
                  </a:lnTo>
                  <a:close/>
                </a:path>
              </a:pathLst>
            </a:custGeom>
            <a:ln w="10160">
              <a:solidFill>
                <a:srgbClr val="14619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7589520" y="2651760"/>
              <a:ext cx="1056640" cy="46227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7391400" y="2895600"/>
              <a:ext cx="1455420" cy="46227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7507630" y="2703029"/>
            <a:ext cx="120269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98120">
              <a:lnSpc>
                <a:spcPct val="100000"/>
              </a:lnSpc>
              <a:spcBef>
                <a:spcPts val="100"/>
              </a:spcBef>
            </a:pPr>
            <a:r>
              <a:rPr sz="1600" b="1" spc="-15" dirty="0">
                <a:solidFill>
                  <a:srgbClr val="FFFF00"/>
                </a:solidFill>
                <a:latin typeface="Arial"/>
                <a:cs typeface="Arial"/>
              </a:rPr>
              <a:t>Nuevas  </a:t>
            </a:r>
            <a:r>
              <a:rPr sz="1600" b="1" spc="-6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600" b="1" dirty="0">
                <a:solidFill>
                  <a:srgbClr val="FFFF00"/>
                </a:solidFill>
                <a:latin typeface="Arial"/>
                <a:cs typeface="Arial"/>
              </a:rPr>
              <a:t>u</a:t>
            </a:r>
            <a:r>
              <a:rPr sz="1600" b="1" spc="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600" b="1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600" b="1" spc="-10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600" b="1" spc="-5" dirty="0">
                <a:solidFill>
                  <a:srgbClr val="FFFF00"/>
                </a:solidFill>
                <a:latin typeface="Arial"/>
                <a:cs typeface="Arial"/>
              </a:rPr>
              <a:t>i</a:t>
            </a:r>
            <a:r>
              <a:rPr sz="1600" b="1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600" b="1" spc="-1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600" b="1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600" b="1" spc="-1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600" b="1" spc="-5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endParaRPr sz="1600">
              <a:latin typeface="Arial"/>
              <a:cs typeface="Arial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590540" y="4592320"/>
            <a:ext cx="1963420" cy="589280"/>
          </a:xfrm>
          <a:custGeom>
            <a:avLst/>
            <a:gdLst/>
            <a:ahLst/>
            <a:cxnLst/>
            <a:rect l="l" t="t" r="r" b="b"/>
            <a:pathLst>
              <a:path w="1963420" h="589279">
                <a:moveTo>
                  <a:pt x="1668780" y="0"/>
                </a:moveTo>
                <a:lnTo>
                  <a:pt x="294640" y="0"/>
                </a:lnTo>
                <a:lnTo>
                  <a:pt x="246847" y="3856"/>
                </a:lnTo>
                <a:lnTo>
                  <a:pt x="201511" y="15020"/>
                </a:lnTo>
                <a:lnTo>
                  <a:pt x="159235" y="32887"/>
                </a:lnTo>
                <a:lnTo>
                  <a:pt x="120629" y="56848"/>
                </a:lnTo>
                <a:lnTo>
                  <a:pt x="86298" y="86298"/>
                </a:lnTo>
                <a:lnTo>
                  <a:pt x="56848" y="120629"/>
                </a:lnTo>
                <a:lnTo>
                  <a:pt x="32887" y="159235"/>
                </a:lnTo>
                <a:lnTo>
                  <a:pt x="15020" y="201511"/>
                </a:lnTo>
                <a:lnTo>
                  <a:pt x="3856" y="246847"/>
                </a:lnTo>
                <a:lnTo>
                  <a:pt x="0" y="294639"/>
                </a:lnTo>
                <a:lnTo>
                  <a:pt x="3856" y="342432"/>
                </a:lnTo>
                <a:lnTo>
                  <a:pt x="15020" y="387768"/>
                </a:lnTo>
                <a:lnTo>
                  <a:pt x="32887" y="430044"/>
                </a:lnTo>
                <a:lnTo>
                  <a:pt x="56848" y="468650"/>
                </a:lnTo>
                <a:lnTo>
                  <a:pt x="86298" y="502981"/>
                </a:lnTo>
                <a:lnTo>
                  <a:pt x="120629" y="532431"/>
                </a:lnTo>
                <a:lnTo>
                  <a:pt x="159235" y="556392"/>
                </a:lnTo>
                <a:lnTo>
                  <a:pt x="201511" y="574259"/>
                </a:lnTo>
                <a:lnTo>
                  <a:pt x="246847" y="585423"/>
                </a:lnTo>
                <a:lnTo>
                  <a:pt x="294640" y="589279"/>
                </a:lnTo>
                <a:lnTo>
                  <a:pt x="1668780" y="589279"/>
                </a:lnTo>
                <a:lnTo>
                  <a:pt x="1716572" y="585423"/>
                </a:lnTo>
                <a:lnTo>
                  <a:pt x="1761908" y="574259"/>
                </a:lnTo>
                <a:lnTo>
                  <a:pt x="1804184" y="556392"/>
                </a:lnTo>
                <a:lnTo>
                  <a:pt x="1842790" y="532431"/>
                </a:lnTo>
                <a:lnTo>
                  <a:pt x="1877121" y="502981"/>
                </a:lnTo>
                <a:lnTo>
                  <a:pt x="1906571" y="468650"/>
                </a:lnTo>
                <a:lnTo>
                  <a:pt x="1930532" y="430044"/>
                </a:lnTo>
                <a:lnTo>
                  <a:pt x="1948399" y="387768"/>
                </a:lnTo>
                <a:lnTo>
                  <a:pt x="1959563" y="342432"/>
                </a:lnTo>
                <a:lnTo>
                  <a:pt x="1963420" y="294639"/>
                </a:lnTo>
                <a:lnTo>
                  <a:pt x="1959563" y="246847"/>
                </a:lnTo>
                <a:lnTo>
                  <a:pt x="1948399" y="201511"/>
                </a:lnTo>
                <a:lnTo>
                  <a:pt x="1930532" y="159235"/>
                </a:lnTo>
                <a:lnTo>
                  <a:pt x="1906571" y="120629"/>
                </a:lnTo>
                <a:lnTo>
                  <a:pt x="1877121" y="86298"/>
                </a:lnTo>
                <a:lnTo>
                  <a:pt x="1842790" y="56848"/>
                </a:lnTo>
                <a:lnTo>
                  <a:pt x="1804184" y="32887"/>
                </a:lnTo>
                <a:lnTo>
                  <a:pt x="1761908" y="15020"/>
                </a:lnTo>
                <a:lnTo>
                  <a:pt x="1716572" y="3856"/>
                </a:lnTo>
                <a:lnTo>
                  <a:pt x="1668780" y="0"/>
                </a:lnTo>
                <a:close/>
              </a:path>
            </a:pathLst>
          </a:custGeom>
          <a:solidFill>
            <a:srgbClr val="00206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5717831" y="4762652"/>
            <a:ext cx="168148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20" dirty="0">
                <a:solidFill>
                  <a:srgbClr val="FFFFFF"/>
                </a:solidFill>
                <a:latin typeface="Arial"/>
                <a:cs typeface="Arial"/>
              </a:rPr>
              <a:t>Ejecutivo</a:t>
            </a:r>
            <a:r>
              <a:rPr sz="1400" b="1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Municipal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2801620" y="3185160"/>
            <a:ext cx="1508760" cy="1168400"/>
            <a:chOff x="2801620" y="3185160"/>
            <a:chExt cx="1508760" cy="1168400"/>
          </a:xfrm>
        </p:grpSpPr>
        <p:sp>
          <p:nvSpPr>
            <p:cNvPr id="25" name="object 25"/>
            <p:cNvSpPr/>
            <p:nvPr/>
          </p:nvSpPr>
          <p:spPr>
            <a:xfrm>
              <a:off x="2801620" y="3185160"/>
              <a:ext cx="1508759" cy="104647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3022523" y="3423539"/>
              <a:ext cx="1024077" cy="580707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3106420" y="3502660"/>
              <a:ext cx="1109980" cy="85090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3285909" y="3719042"/>
              <a:ext cx="703770" cy="402590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5873800" y="2536545"/>
            <a:ext cx="1083310" cy="7543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 algn="ctr">
              <a:lnSpc>
                <a:spcPct val="99500"/>
              </a:lnSpc>
              <a:spcBef>
                <a:spcPts val="110"/>
              </a:spcBef>
            </a:pPr>
            <a:r>
              <a:rPr sz="1600" b="1" spc="-30" dirty="0">
                <a:solidFill>
                  <a:srgbClr val="002060"/>
                </a:solidFill>
                <a:latin typeface="Arial"/>
                <a:cs typeface="Arial"/>
              </a:rPr>
              <a:t>Entrega</a:t>
            </a:r>
            <a:r>
              <a:rPr sz="1600" b="1" spc="60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1600" b="1" spc="50" dirty="0">
                <a:solidFill>
                  <a:srgbClr val="002060"/>
                </a:solidFill>
                <a:latin typeface="Arial"/>
                <a:cs typeface="Arial"/>
              </a:rPr>
              <a:t>de </a:t>
            </a:r>
            <a:r>
              <a:rPr sz="1600" b="1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1600" b="1" spc="-20" dirty="0">
                <a:solidFill>
                  <a:srgbClr val="002060"/>
                </a:solidFill>
                <a:latin typeface="Arial"/>
                <a:cs typeface="Arial"/>
              </a:rPr>
              <a:t>Informe  </a:t>
            </a:r>
            <a:r>
              <a:rPr sz="1600" b="1" spc="-35" dirty="0">
                <a:solidFill>
                  <a:srgbClr val="002060"/>
                </a:solidFill>
                <a:latin typeface="Arial"/>
                <a:cs typeface="Arial"/>
              </a:rPr>
              <a:t>final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7117080" y="1940560"/>
            <a:ext cx="2026920" cy="789940"/>
            <a:chOff x="7117080" y="1940560"/>
            <a:chExt cx="2026920" cy="789940"/>
          </a:xfrm>
        </p:grpSpPr>
        <p:sp>
          <p:nvSpPr>
            <p:cNvPr id="31" name="object 31"/>
            <p:cNvSpPr/>
            <p:nvPr/>
          </p:nvSpPr>
          <p:spPr>
            <a:xfrm>
              <a:off x="7117080" y="1940560"/>
              <a:ext cx="2026920" cy="515619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7117080" y="2214880"/>
              <a:ext cx="2026920" cy="515620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7248321" y="1998636"/>
            <a:ext cx="17589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b="1" spc="-35" dirty="0">
                <a:solidFill>
                  <a:srgbClr val="0000FF"/>
                </a:solidFill>
                <a:latin typeface="Times New Roman"/>
                <a:cs typeface="Times New Roman"/>
              </a:rPr>
              <a:t>Continuidad </a:t>
            </a:r>
            <a:r>
              <a:rPr sz="1800" b="1" spc="35" dirty="0">
                <a:solidFill>
                  <a:srgbClr val="0000FF"/>
                </a:solidFill>
                <a:latin typeface="Times New Roman"/>
                <a:cs typeface="Times New Roman"/>
              </a:rPr>
              <a:t>de </a:t>
            </a:r>
            <a:r>
              <a:rPr sz="1800" b="1" spc="-15" dirty="0">
                <a:solidFill>
                  <a:srgbClr val="0000FF"/>
                </a:solidFill>
                <a:latin typeface="Times New Roman"/>
                <a:cs typeface="Times New Roman"/>
              </a:rPr>
              <a:t>la  </a:t>
            </a:r>
            <a:r>
              <a:rPr sz="1800" b="1" spc="-20" dirty="0">
                <a:solidFill>
                  <a:srgbClr val="0000FF"/>
                </a:solidFill>
                <a:latin typeface="Times New Roman"/>
                <a:cs typeface="Times New Roman"/>
              </a:rPr>
              <a:t>Gestión</a:t>
            </a:r>
            <a:r>
              <a:rPr sz="1800" b="1" spc="-18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800" b="1" spc="-45" dirty="0">
                <a:solidFill>
                  <a:srgbClr val="0000FF"/>
                </a:solidFill>
                <a:latin typeface="Times New Roman"/>
                <a:cs typeface="Times New Roman"/>
              </a:rPr>
              <a:t>Municipal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2222500" y="5209540"/>
            <a:ext cx="726440" cy="652780"/>
            <a:chOff x="2222500" y="5209540"/>
            <a:chExt cx="726440" cy="652780"/>
          </a:xfrm>
        </p:grpSpPr>
        <p:sp>
          <p:nvSpPr>
            <p:cNvPr id="35" name="object 35"/>
            <p:cNvSpPr/>
            <p:nvPr/>
          </p:nvSpPr>
          <p:spPr>
            <a:xfrm>
              <a:off x="2228850" y="5215890"/>
              <a:ext cx="713740" cy="640080"/>
            </a:xfrm>
            <a:custGeom>
              <a:avLst/>
              <a:gdLst/>
              <a:ahLst/>
              <a:cxnLst/>
              <a:rect l="l" t="t" r="r" b="b"/>
              <a:pathLst>
                <a:path w="713739" h="640079">
                  <a:moveTo>
                    <a:pt x="356870" y="0"/>
                  </a:moveTo>
                  <a:lnTo>
                    <a:pt x="308445" y="2921"/>
                  </a:lnTo>
                  <a:lnTo>
                    <a:pt x="262000" y="11431"/>
                  </a:lnTo>
                  <a:lnTo>
                    <a:pt x="217961" y="25149"/>
                  </a:lnTo>
                  <a:lnTo>
                    <a:pt x="176752" y="43693"/>
                  </a:lnTo>
                  <a:lnTo>
                    <a:pt x="138798" y="66682"/>
                  </a:lnTo>
                  <a:lnTo>
                    <a:pt x="104525" y="93735"/>
                  </a:lnTo>
                  <a:lnTo>
                    <a:pt x="74359" y="124470"/>
                  </a:lnTo>
                  <a:lnTo>
                    <a:pt x="48723" y="158507"/>
                  </a:lnTo>
                  <a:lnTo>
                    <a:pt x="28044" y="195463"/>
                  </a:lnTo>
                  <a:lnTo>
                    <a:pt x="12747" y="234958"/>
                  </a:lnTo>
                  <a:lnTo>
                    <a:pt x="3257" y="276611"/>
                  </a:lnTo>
                  <a:lnTo>
                    <a:pt x="0" y="320039"/>
                  </a:lnTo>
                  <a:lnTo>
                    <a:pt x="3257" y="363468"/>
                  </a:lnTo>
                  <a:lnTo>
                    <a:pt x="12747" y="405121"/>
                  </a:lnTo>
                  <a:lnTo>
                    <a:pt x="28044" y="444616"/>
                  </a:lnTo>
                  <a:lnTo>
                    <a:pt x="48723" y="481572"/>
                  </a:lnTo>
                  <a:lnTo>
                    <a:pt x="74359" y="515609"/>
                  </a:lnTo>
                  <a:lnTo>
                    <a:pt x="104525" y="546344"/>
                  </a:lnTo>
                  <a:lnTo>
                    <a:pt x="138798" y="573397"/>
                  </a:lnTo>
                  <a:lnTo>
                    <a:pt x="176752" y="596386"/>
                  </a:lnTo>
                  <a:lnTo>
                    <a:pt x="217961" y="614930"/>
                  </a:lnTo>
                  <a:lnTo>
                    <a:pt x="262000" y="628648"/>
                  </a:lnTo>
                  <a:lnTo>
                    <a:pt x="308445" y="637158"/>
                  </a:lnTo>
                  <a:lnTo>
                    <a:pt x="356870" y="640079"/>
                  </a:lnTo>
                  <a:lnTo>
                    <a:pt x="405294" y="637158"/>
                  </a:lnTo>
                  <a:lnTo>
                    <a:pt x="451739" y="628648"/>
                  </a:lnTo>
                  <a:lnTo>
                    <a:pt x="495778" y="614930"/>
                  </a:lnTo>
                  <a:lnTo>
                    <a:pt x="536987" y="596386"/>
                  </a:lnTo>
                  <a:lnTo>
                    <a:pt x="574941" y="573397"/>
                  </a:lnTo>
                  <a:lnTo>
                    <a:pt x="609214" y="546344"/>
                  </a:lnTo>
                  <a:lnTo>
                    <a:pt x="639380" y="515609"/>
                  </a:lnTo>
                  <a:lnTo>
                    <a:pt x="665016" y="481572"/>
                  </a:lnTo>
                  <a:lnTo>
                    <a:pt x="685695" y="444616"/>
                  </a:lnTo>
                  <a:lnTo>
                    <a:pt x="700992" y="405121"/>
                  </a:lnTo>
                  <a:lnTo>
                    <a:pt x="710482" y="363468"/>
                  </a:lnTo>
                  <a:lnTo>
                    <a:pt x="713740" y="320039"/>
                  </a:lnTo>
                  <a:lnTo>
                    <a:pt x="710482" y="276611"/>
                  </a:lnTo>
                  <a:lnTo>
                    <a:pt x="700992" y="234958"/>
                  </a:lnTo>
                  <a:lnTo>
                    <a:pt x="685695" y="195463"/>
                  </a:lnTo>
                  <a:lnTo>
                    <a:pt x="665016" y="158507"/>
                  </a:lnTo>
                  <a:lnTo>
                    <a:pt x="639380" y="124470"/>
                  </a:lnTo>
                  <a:lnTo>
                    <a:pt x="609214" y="93735"/>
                  </a:lnTo>
                  <a:lnTo>
                    <a:pt x="574941" y="66682"/>
                  </a:lnTo>
                  <a:lnTo>
                    <a:pt x="536987" y="43693"/>
                  </a:lnTo>
                  <a:lnTo>
                    <a:pt x="495778" y="25149"/>
                  </a:lnTo>
                  <a:lnTo>
                    <a:pt x="451739" y="11431"/>
                  </a:lnTo>
                  <a:lnTo>
                    <a:pt x="405294" y="2921"/>
                  </a:lnTo>
                  <a:lnTo>
                    <a:pt x="356870" y="0"/>
                  </a:lnTo>
                  <a:close/>
                </a:path>
              </a:pathLst>
            </a:custGeom>
            <a:solidFill>
              <a:srgbClr val="BD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2228850" y="5215890"/>
              <a:ext cx="713740" cy="640080"/>
            </a:xfrm>
            <a:custGeom>
              <a:avLst/>
              <a:gdLst/>
              <a:ahLst/>
              <a:cxnLst/>
              <a:rect l="l" t="t" r="r" b="b"/>
              <a:pathLst>
                <a:path w="713739" h="640079">
                  <a:moveTo>
                    <a:pt x="0" y="320039"/>
                  </a:moveTo>
                  <a:lnTo>
                    <a:pt x="3257" y="276611"/>
                  </a:lnTo>
                  <a:lnTo>
                    <a:pt x="12747" y="234958"/>
                  </a:lnTo>
                  <a:lnTo>
                    <a:pt x="28044" y="195463"/>
                  </a:lnTo>
                  <a:lnTo>
                    <a:pt x="48723" y="158507"/>
                  </a:lnTo>
                  <a:lnTo>
                    <a:pt x="74359" y="124470"/>
                  </a:lnTo>
                  <a:lnTo>
                    <a:pt x="104525" y="93735"/>
                  </a:lnTo>
                  <a:lnTo>
                    <a:pt x="138798" y="66682"/>
                  </a:lnTo>
                  <a:lnTo>
                    <a:pt x="176752" y="43693"/>
                  </a:lnTo>
                  <a:lnTo>
                    <a:pt x="217961" y="25149"/>
                  </a:lnTo>
                  <a:lnTo>
                    <a:pt x="262000" y="11431"/>
                  </a:lnTo>
                  <a:lnTo>
                    <a:pt x="308445" y="2921"/>
                  </a:lnTo>
                  <a:lnTo>
                    <a:pt x="356870" y="0"/>
                  </a:lnTo>
                  <a:lnTo>
                    <a:pt x="405294" y="2921"/>
                  </a:lnTo>
                  <a:lnTo>
                    <a:pt x="451739" y="11431"/>
                  </a:lnTo>
                  <a:lnTo>
                    <a:pt x="495778" y="25149"/>
                  </a:lnTo>
                  <a:lnTo>
                    <a:pt x="536987" y="43693"/>
                  </a:lnTo>
                  <a:lnTo>
                    <a:pt x="574941" y="66682"/>
                  </a:lnTo>
                  <a:lnTo>
                    <a:pt x="609214" y="93735"/>
                  </a:lnTo>
                  <a:lnTo>
                    <a:pt x="639380" y="124470"/>
                  </a:lnTo>
                  <a:lnTo>
                    <a:pt x="665016" y="158507"/>
                  </a:lnTo>
                  <a:lnTo>
                    <a:pt x="685695" y="195463"/>
                  </a:lnTo>
                  <a:lnTo>
                    <a:pt x="700992" y="234958"/>
                  </a:lnTo>
                  <a:lnTo>
                    <a:pt x="710482" y="276611"/>
                  </a:lnTo>
                  <a:lnTo>
                    <a:pt x="713740" y="320039"/>
                  </a:lnTo>
                  <a:lnTo>
                    <a:pt x="710482" y="363468"/>
                  </a:lnTo>
                  <a:lnTo>
                    <a:pt x="700992" y="405121"/>
                  </a:lnTo>
                  <a:lnTo>
                    <a:pt x="685695" y="444616"/>
                  </a:lnTo>
                  <a:lnTo>
                    <a:pt x="665016" y="481572"/>
                  </a:lnTo>
                  <a:lnTo>
                    <a:pt x="639380" y="515609"/>
                  </a:lnTo>
                  <a:lnTo>
                    <a:pt x="609214" y="546344"/>
                  </a:lnTo>
                  <a:lnTo>
                    <a:pt x="574941" y="573397"/>
                  </a:lnTo>
                  <a:lnTo>
                    <a:pt x="536987" y="596386"/>
                  </a:lnTo>
                  <a:lnTo>
                    <a:pt x="495778" y="614930"/>
                  </a:lnTo>
                  <a:lnTo>
                    <a:pt x="451739" y="628648"/>
                  </a:lnTo>
                  <a:lnTo>
                    <a:pt x="405294" y="637158"/>
                  </a:lnTo>
                  <a:lnTo>
                    <a:pt x="356870" y="640079"/>
                  </a:lnTo>
                  <a:lnTo>
                    <a:pt x="308445" y="637158"/>
                  </a:lnTo>
                  <a:lnTo>
                    <a:pt x="262000" y="628648"/>
                  </a:lnTo>
                  <a:lnTo>
                    <a:pt x="217961" y="614930"/>
                  </a:lnTo>
                  <a:lnTo>
                    <a:pt x="176752" y="596386"/>
                  </a:lnTo>
                  <a:lnTo>
                    <a:pt x="138798" y="573397"/>
                  </a:lnTo>
                  <a:lnTo>
                    <a:pt x="104525" y="546344"/>
                  </a:lnTo>
                  <a:lnTo>
                    <a:pt x="74359" y="515609"/>
                  </a:lnTo>
                  <a:lnTo>
                    <a:pt x="48723" y="481572"/>
                  </a:lnTo>
                  <a:lnTo>
                    <a:pt x="28044" y="444616"/>
                  </a:lnTo>
                  <a:lnTo>
                    <a:pt x="12747" y="405121"/>
                  </a:lnTo>
                  <a:lnTo>
                    <a:pt x="3257" y="363468"/>
                  </a:lnTo>
                  <a:lnTo>
                    <a:pt x="0" y="320039"/>
                  </a:lnTo>
                  <a:close/>
                </a:path>
              </a:pathLst>
            </a:custGeom>
            <a:ln w="12700">
              <a:solidFill>
                <a:srgbClr val="032E4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2509062" y="5379755"/>
            <a:ext cx="152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00FF"/>
                </a:solidFill>
                <a:latin typeface="Arial"/>
                <a:cs typeface="Arial"/>
              </a:rPr>
              <a:t>2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607059" y="5875020"/>
            <a:ext cx="726440" cy="632460"/>
            <a:chOff x="607059" y="5875020"/>
            <a:chExt cx="726440" cy="632460"/>
          </a:xfrm>
        </p:grpSpPr>
        <p:sp>
          <p:nvSpPr>
            <p:cNvPr id="39" name="object 39"/>
            <p:cNvSpPr/>
            <p:nvPr/>
          </p:nvSpPr>
          <p:spPr>
            <a:xfrm>
              <a:off x="613409" y="5881370"/>
              <a:ext cx="713740" cy="619760"/>
            </a:xfrm>
            <a:custGeom>
              <a:avLst/>
              <a:gdLst/>
              <a:ahLst/>
              <a:cxnLst/>
              <a:rect l="l" t="t" r="r" b="b"/>
              <a:pathLst>
                <a:path w="713740" h="619760">
                  <a:moveTo>
                    <a:pt x="356870" y="0"/>
                  </a:moveTo>
                  <a:lnTo>
                    <a:pt x="304134" y="3359"/>
                  </a:lnTo>
                  <a:lnTo>
                    <a:pt x="253802" y="13119"/>
                  </a:lnTo>
                  <a:lnTo>
                    <a:pt x="206423" y="28800"/>
                  </a:lnTo>
                  <a:lnTo>
                    <a:pt x="162551" y="49922"/>
                  </a:lnTo>
                  <a:lnTo>
                    <a:pt x="122738" y="76007"/>
                  </a:lnTo>
                  <a:lnTo>
                    <a:pt x="87535" y="106574"/>
                  </a:lnTo>
                  <a:lnTo>
                    <a:pt x="57494" y="141145"/>
                  </a:lnTo>
                  <a:lnTo>
                    <a:pt x="33168" y="179241"/>
                  </a:lnTo>
                  <a:lnTo>
                    <a:pt x="15109" y="220381"/>
                  </a:lnTo>
                  <a:lnTo>
                    <a:pt x="3869" y="264087"/>
                  </a:lnTo>
                  <a:lnTo>
                    <a:pt x="0" y="309879"/>
                  </a:lnTo>
                  <a:lnTo>
                    <a:pt x="3869" y="355672"/>
                  </a:lnTo>
                  <a:lnTo>
                    <a:pt x="15109" y="399378"/>
                  </a:lnTo>
                  <a:lnTo>
                    <a:pt x="33168" y="440518"/>
                  </a:lnTo>
                  <a:lnTo>
                    <a:pt x="57494" y="478614"/>
                  </a:lnTo>
                  <a:lnTo>
                    <a:pt x="87535" y="513185"/>
                  </a:lnTo>
                  <a:lnTo>
                    <a:pt x="122738" y="543752"/>
                  </a:lnTo>
                  <a:lnTo>
                    <a:pt x="162551" y="569837"/>
                  </a:lnTo>
                  <a:lnTo>
                    <a:pt x="206423" y="590959"/>
                  </a:lnTo>
                  <a:lnTo>
                    <a:pt x="253802" y="606640"/>
                  </a:lnTo>
                  <a:lnTo>
                    <a:pt x="304134" y="616400"/>
                  </a:lnTo>
                  <a:lnTo>
                    <a:pt x="356870" y="619759"/>
                  </a:lnTo>
                  <a:lnTo>
                    <a:pt x="409605" y="616400"/>
                  </a:lnTo>
                  <a:lnTo>
                    <a:pt x="459937" y="606640"/>
                  </a:lnTo>
                  <a:lnTo>
                    <a:pt x="507316" y="590959"/>
                  </a:lnTo>
                  <a:lnTo>
                    <a:pt x="551188" y="569837"/>
                  </a:lnTo>
                  <a:lnTo>
                    <a:pt x="591001" y="543752"/>
                  </a:lnTo>
                  <a:lnTo>
                    <a:pt x="626204" y="513185"/>
                  </a:lnTo>
                  <a:lnTo>
                    <a:pt x="656245" y="478614"/>
                  </a:lnTo>
                  <a:lnTo>
                    <a:pt x="680571" y="440518"/>
                  </a:lnTo>
                  <a:lnTo>
                    <a:pt x="698630" y="399378"/>
                  </a:lnTo>
                  <a:lnTo>
                    <a:pt x="709870" y="355672"/>
                  </a:lnTo>
                  <a:lnTo>
                    <a:pt x="713740" y="309879"/>
                  </a:lnTo>
                  <a:lnTo>
                    <a:pt x="709870" y="264087"/>
                  </a:lnTo>
                  <a:lnTo>
                    <a:pt x="698630" y="220381"/>
                  </a:lnTo>
                  <a:lnTo>
                    <a:pt x="680571" y="179241"/>
                  </a:lnTo>
                  <a:lnTo>
                    <a:pt x="656245" y="141145"/>
                  </a:lnTo>
                  <a:lnTo>
                    <a:pt x="626204" y="106574"/>
                  </a:lnTo>
                  <a:lnTo>
                    <a:pt x="591001" y="76007"/>
                  </a:lnTo>
                  <a:lnTo>
                    <a:pt x="551188" y="49922"/>
                  </a:lnTo>
                  <a:lnTo>
                    <a:pt x="507316" y="28800"/>
                  </a:lnTo>
                  <a:lnTo>
                    <a:pt x="459937" y="13119"/>
                  </a:lnTo>
                  <a:lnTo>
                    <a:pt x="409605" y="3359"/>
                  </a:lnTo>
                  <a:lnTo>
                    <a:pt x="356870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613409" y="5881370"/>
              <a:ext cx="713740" cy="619760"/>
            </a:xfrm>
            <a:custGeom>
              <a:avLst/>
              <a:gdLst/>
              <a:ahLst/>
              <a:cxnLst/>
              <a:rect l="l" t="t" r="r" b="b"/>
              <a:pathLst>
                <a:path w="713740" h="619760">
                  <a:moveTo>
                    <a:pt x="0" y="309879"/>
                  </a:moveTo>
                  <a:lnTo>
                    <a:pt x="3869" y="264087"/>
                  </a:lnTo>
                  <a:lnTo>
                    <a:pt x="15109" y="220381"/>
                  </a:lnTo>
                  <a:lnTo>
                    <a:pt x="33168" y="179241"/>
                  </a:lnTo>
                  <a:lnTo>
                    <a:pt x="57494" y="141145"/>
                  </a:lnTo>
                  <a:lnTo>
                    <a:pt x="87535" y="106574"/>
                  </a:lnTo>
                  <a:lnTo>
                    <a:pt x="122738" y="76007"/>
                  </a:lnTo>
                  <a:lnTo>
                    <a:pt x="162551" y="49922"/>
                  </a:lnTo>
                  <a:lnTo>
                    <a:pt x="206423" y="28800"/>
                  </a:lnTo>
                  <a:lnTo>
                    <a:pt x="253802" y="13119"/>
                  </a:lnTo>
                  <a:lnTo>
                    <a:pt x="304134" y="3359"/>
                  </a:lnTo>
                  <a:lnTo>
                    <a:pt x="356870" y="0"/>
                  </a:lnTo>
                  <a:lnTo>
                    <a:pt x="409605" y="3359"/>
                  </a:lnTo>
                  <a:lnTo>
                    <a:pt x="459937" y="13119"/>
                  </a:lnTo>
                  <a:lnTo>
                    <a:pt x="507316" y="28800"/>
                  </a:lnTo>
                  <a:lnTo>
                    <a:pt x="551188" y="49922"/>
                  </a:lnTo>
                  <a:lnTo>
                    <a:pt x="591001" y="76007"/>
                  </a:lnTo>
                  <a:lnTo>
                    <a:pt x="626204" y="106574"/>
                  </a:lnTo>
                  <a:lnTo>
                    <a:pt x="656245" y="141145"/>
                  </a:lnTo>
                  <a:lnTo>
                    <a:pt x="680571" y="179241"/>
                  </a:lnTo>
                  <a:lnTo>
                    <a:pt x="698630" y="220381"/>
                  </a:lnTo>
                  <a:lnTo>
                    <a:pt x="709870" y="264087"/>
                  </a:lnTo>
                  <a:lnTo>
                    <a:pt x="713740" y="309879"/>
                  </a:lnTo>
                  <a:lnTo>
                    <a:pt x="709870" y="355672"/>
                  </a:lnTo>
                  <a:lnTo>
                    <a:pt x="698630" y="399378"/>
                  </a:lnTo>
                  <a:lnTo>
                    <a:pt x="680571" y="440518"/>
                  </a:lnTo>
                  <a:lnTo>
                    <a:pt x="656245" y="478614"/>
                  </a:lnTo>
                  <a:lnTo>
                    <a:pt x="626204" y="513185"/>
                  </a:lnTo>
                  <a:lnTo>
                    <a:pt x="591001" y="543752"/>
                  </a:lnTo>
                  <a:lnTo>
                    <a:pt x="551188" y="569837"/>
                  </a:lnTo>
                  <a:lnTo>
                    <a:pt x="507316" y="590959"/>
                  </a:lnTo>
                  <a:lnTo>
                    <a:pt x="459937" y="606640"/>
                  </a:lnTo>
                  <a:lnTo>
                    <a:pt x="409605" y="616400"/>
                  </a:lnTo>
                  <a:lnTo>
                    <a:pt x="356870" y="619759"/>
                  </a:lnTo>
                  <a:lnTo>
                    <a:pt x="304134" y="616400"/>
                  </a:lnTo>
                  <a:lnTo>
                    <a:pt x="253802" y="606640"/>
                  </a:lnTo>
                  <a:lnTo>
                    <a:pt x="206423" y="590959"/>
                  </a:lnTo>
                  <a:lnTo>
                    <a:pt x="162551" y="569837"/>
                  </a:lnTo>
                  <a:lnTo>
                    <a:pt x="122738" y="543752"/>
                  </a:lnTo>
                  <a:lnTo>
                    <a:pt x="87535" y="513185"/>
                  </a:lnTo>
                  <a:lnTo>
                    <a:pt x="57494" y="478614"/>
                  </a:lnTo>
                  <a:lnTo>
                    <a:pt x="33168" y="440518"/>
                  </a:lnTo>
                  <a:lnTo>
                    <a:pt x="15109" y="399378"/>
                  </a:lnTo>
                  <a:lnTo>
                    <a:pt x="3869" y="355672"/>
                  </a:lnTo>
                  <a:lnTo>
                    <a:pt x="0" y="309879"/>
                  </a:lnTo>
                  <a:close/>
                </a:path>
              </a:pathLst>
            </a:custGeom>
            <a:ln w="12700">
              <a:solidFill>
                <a:srgbClr val="032E4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1" name="object 41"/>
          <p:cNvSpPr txBox="1"/>
          <p:nvPr/>
        </p:nvSpPr>
        <p:spPr>
          <a:xfrm>
            <a:off x="892229" y="6034901"/>
            <a:ext cx="152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42" name="object 42"/>
          <p:cNvGrpSpPr/>
          <p:nvPr/>
        </p:nvGrpSpPr>
        <p:grpSpPr>
          <a:xfrm>
            <a:off x="5316220" y="3916679"/>
            <a:ext cx="728980" cy="662940"/>
            <a:chOff x="5316220" y="3916679"/>
            <a:chExt cx="728980" cy="662940"/>
          </a:xfrm>
        </p:grpSpPr>
        <p:sp>
          <p:nvSpPr>
            <p:cNvPr id="43" name="object 43"/>
            <p:cNvSpPr/>
            <p:nvPr/>
          </p:nvSpPr>
          <p:spPr>
            <a:xfrm>
              <a:off x="5322570" y="3923029"/>
              <a:ext cx="716280" cy="650240"/>
            </a:xfrm>
            <a:custGeom>
              <a:avLst/>
              <a:gdLst/>
              <a:ahLst/>
              <a:cxnLst/>
              <a:rect l="l" t="t" r="r" b="b"/>
              <a:pathLst>
                <a:path w="716279" h="650239">
                  <a:moveTo>
                    <a:pt x="358140" y="0"/>
                  </a:moveTo>
                  <a:lnTo>
                    <a:pt x="309543" y="2968"/>
                  </a:lnTo>
                  <a:lnTo>
                    <a:pt x="262934" y="11614"/>
                  </a:lnTo>
                  <a:lnTo>
                    <a:pt x="218738" y="25550"/>
                  </a:lnTo>
                  <a:lnTo>
                    <a:pt x="177382" y="44389"/>
                  </a:lnTo>
                  <a:lnTo>
                    <a:pt x="139293" y="67744"/>
                  </a:lnTo>
                  <a:lnTo>
                    <a:pt x="104898" y="95227"/>
                  </a:lnTo>
                  <a:lnTo>
                    <a:pt x="74624" y="126451"/>
                  </a:lnTo>
                  <a:lnTo>
                    <a:pt x="48897" y="161028"/>
                  </a:lnTo>
                  <a:lnTo>
                    <a:pt x="28145" y="198571"/>
                  </a:lnTo>
                  <a:lnTo>
                    <a:pt x="12793" y="238692"/>
                  </a:lnTo>
                  <a:lnTo>
                    <a:pt x="3269" y="281004"/>
                  </a:lnTo>
                  <a:lnTo>
                    <a:pt x="0" y="325120"/>
                  </a:lnTo>
                  <a:lnTo>
                    <a:pt x="3269" y="369235"/>
                  </a:lnTo>
                  <a:lnTo>
                    <a:pt x="12793" y="411547"/>
                  </a:lnTo>
                  <a:lnTo>
                    <a:pt x="28145" y="451668"/>
                  </a:lnTo>
                  <a:lnTo>
                    <a:pt x="48897" y="489211"/>
                  </a:lnTo>
                  <a:lnTo>
                    <a:pt x="74624" y="523788"/>
                  </a:lnTo>
                  <a:lnTo>
                    <a:pt x="104898" y="555012"/>
                  </a:lnTo>
                  <a:lnTo>
                    <a:pt x="139293" y="582495"/>
                  </a:lnTo>
                  <a:lnTo>
                    <a:pt x="177382" y="605850"/>
                  </a:lnTo>
                  <a:lnTo>
                    <a:pt x="218738" y="624689"/>
                  </a:lnTo>
                  <a:lnTo>
                    <a:pt x="262934" y="638625"/>
                  </a:lnTo>
                  <a:lnTo>
                    <a:pt x="309543" y="647271"/>
                  </a:lnTo>
                  <a:lnTo>
                    <a:pt x="358140" y="650240"/>
                  </a:lnTo>
                  <a:lnTo>
                    <a:pt x="406736" y="647271"/>
                  </a:lnTo>
                  <a:lnTo>
                    <a:pt x="453345" y="638625"/>
                  </a:lnTo>
                  <a:lnTo>
                    <a:pt x="497541" y="624689"/>
                  </a:lnTo>
                  <a:lnTo>
                    <a:pt x="538897" y="605850"/>
                  </a:lnTo>
                  <a:lnTo>
                    <a:pt x="576986" y="582495"/>
                  </a:lnTo>
                  <a:lnTo>
                    <a:pt x="611381" y="555012"/>
                  </a:lnTo>
                  <a:lnTo>
                    <a:pt x="641655" y="523788"/>
                  </a:lnTo>
                  <a:lnTo>
                    <a:pt x="667382" y="489211"/>
                  </a:lnTo>
                  <a:lnTo>
                    <a:pt x="688134" y="451668"/>
                  </a:lnTo>
                  <a:lnTo>
                    <a:pt x="703486" y="411547"/>
                  </a:lnTo>
                  <a:lnTo>
                    <a:pt x="713010" y="369235"/>
                  </a:lnTo>
                  <a:lnTo>
                    <a:pt x="716280" y="325120"/>
                  </a:lnTo>
                  <a:lnTo>
                    <a:pt x="713010" y="281004"/>
                  </a:lnTo>
                  <a:lnTo>
                    <a:pt x="703486" y="238692"/>
                  </a:lnTo>
                  <a:lnTo>
                    <a:pt x="688134" y="198571"/>
                  </a:lnTo>
                  <a:lnTo>
                    <a:pt x="667382" y="161028"/>
                  </a:lnTo>
                  <a:lnTo>
                    <a:pt x="641655" y="126451"/>
                  </a:lnTo>
                  <a:lnTo>
                    <a:pt x="611381" y="95227"/>
                  </a:lnTo>
                  <a:lnTo>
                    <a:pt x="576986" y="67744"/>
                  </a:lnTo>
                  <a:lnTo>
                    <a:pt x="538897" y="44389"/>
                  </a:lnTo>
                  <a:lnTo>
                    <a:pt x="497541" y="25550"/>
                  </a:lnTo>
                  <a:lnTo>
                    <a:pt x="453345" y="11614"/>
                  </a:lnTo>
                  <a:lnTo>
                    <a:pt x="406736" y="2968"/>
                  </a:lnTo>
                  <a:lnTo>
                    <a:pt x="358140" y="0"/>
                  </a:lnTo>
                  <a:close/>
                </a:path>
              </a:pathLst>
            </a:custGeom>
            <a:solidFill>
              <a:srgbClr val="66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5322570" y="3923029"/>
              <a:ext cx="716280" cy="650240"/>
            </a:xfrm>
            <a:custGeom>
              <a:avLst/>
              <a:gdLst/>
              <a:ahLst/>
              <a:cxnLst/>
              <a:rect l="l" t="t" r="r" b="b"/>
              <a:pathLst>
                <a:path w="716279" h="650239">
                  <a:moveTo>
                    <a:pt x="0" y="325120"/>
                  </a:moveTo>
                  <a:lnTo>
                    <a:pt x="3269" y="281004"/>
                  </a:lnTo>
                  <a:lnTo>
                    <a:pt x="12793" y="238692"/>
                  </a:lnTo>
                  <a:lnTo>
                    <a:pt x="28145" y="198571"/>
                  </a:lnTo>
                  <a:lnTo>
                    <a:pt x="48897" y="161028"/>
                  </a:lnTo>
                  <a:lnTo>
                    <a:pt x="74624" y="126451"/>
                  </a:lnTo>
                  <a:lnTo>
                    <a:pt x="104898" y="95227"/>
                  </a:lnTo>
                  <a:lnTo>
                    <a:pt x="139293" y="67744"/>
                  </a:lnTo>
                  <a:lnTo>
                    <a:pt x="177382" y="44389"/>
                  </a:lnTo>
                  <a:lnTo>
                    <a:pt x="218738" y="25550"/>
                  </a:lnTo>
                  <a:lnTo>
                    <a:pt x="262934" y="11614"/>
                  </a:lnTo>
                  <a:lnTo>
                    <a:pt x="309543" y="2968"/>
                  </a:lnTo>
                  <a:lnTo>
                    <a:pt x="358140" y="0"/>
                  </a:lnTo>
                  <a:lnTo>
                    <a:pt x="406736" y="2968"/>
                  </a:lnTo>
                  <a:lnTo>
                    <a:pt x="453345" y="11614"/>
                  </a:lnTo>
                  <a:lnTo>
                    <a:pt x="497541" y="25550"/>
                  </a:lnTo>
                  <a:lnTo>
                    <a:pt x="538897" y="44389"/>
                  </a:lnTo>
                  <a:lnTo>
                    <a:pt x="576986" y="67744"/>
                  </a:lnTo>
                  <a:lnTo>
                    <a:pt x="611381" y="95227"/>
                  </a:lnTo>
                  <a:lnTo>
                    <a:pt x="641655" y="126451"/>
                  </a:lnTo>
                  <a:lnTo>
                    <a:pt x="667382" y="161028"/>
                  </a:lnTo>
                  <a:lnTo>
                    <a:pt x="688134" y="198571"/>
                  </a:lnTo>
                  <a:lnTo>
                    <a:pt x="703486" y="238692"/>
                  </a:lnTo>
                  <a:lnTo>
                    <a:pt x="713010" y="281004"/>
                  </a:lnTo>
                  <a:lnTo>
                    <a:pt x="716280" y="325120"/>
                  </a:lnTo>
                  <a:lnTo>
                    <a:pt x="713010" y="369235"/>
                  </a:lnTo>
                  <a:lnTo>
                    <a:pt x="703486" y="411547"/>
                  </a:lnTo>
                  <a:lnTo>
                    <a:pt x="688134" y="451668"/>
                  </a:lnTo>
                  <a:lnTo>
                    <a:pt x="667382" y="489211"/>
                  </a:lnTo>
                  <a:lnTo>
                    <a:pt x="641655" y="523788"/>
                  </a:lnTo>
                  <a:lnTo>
                    <a:pt x="611381" y="555012"/>
                  </a:lnTo>
                  <a:lnTo>
                    <a:pt x="576986" y="582495"/>
                  </a:lnTo>
                  <a:lnTo>
                    <a:pt x="538897" y="605850"/>
                  </a:lnTo>
                  <a:lnTo>
                    <a:pt x="497541" y="624689"/>
                  </a:lnTo>
                  <a:lnTo>
                    <a:pt x="453345" y="638625"/>
                  </a:lnTo>
                  <a:lnTo>
                    <a:pt x="406736" y="647271"/>
                  </a:lnTo>
                  <a:lnTo>
                    <a:pt x="358140" y="650240"/>
                  </a:lnTo>
                  <a:lnTo>
                    <a:pt x="309543" y="647271"/>
                  </a:lnTo>
                  <a:lnTo>
                    <a:pt x="262934" y="638625"/>
                  </a:lnTo>
                  <a:lnTo>
                    <a:pt x="218738" y="624689"/>
                  </a:lnTo>
                  <a:lnTo>
                    <a:pt x="177382" y="605850"/>
                  </a:lnTo>
                  <a:lnTo>
                    <a:pt x="139293" y="582495"/>
                  </a:lnTo>
                  <a:lnTo>
                    <a:pt x="104898" y="555012"/>
                  </a:lnTo>
                  <a:lnTo>
                    <a:pt x="74624" y="523788"/>
                  </a:lnTo>
                  <a:lnTo>
                    <a:pt x="48897" y="489211"/>
                  </a:lnTo>
                  <a:lnTo>
                    <a:pt x="28145" y="451668"/>
                  </a:lnTo>
                  <a:lnTo>
                    <a:pt x="12793" y="411547"/>
                  </a:lnTo>
                  <a:lnTo>
                    <a:pt x="3269" y="369235"/>
                  </a:lnTo>
                  <a:lnTo>
                    <a:pt x="0" y="325120"/>
                  </a:lnTo>
                  <a:close/>
                </a:path>
              </a:pathLst>
            </a:custGeom>
            <a:ln w="12700">
              <a:solidFill>
                <a:srgbClr val="032E4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5" name="object 45"/>
          <p:cNvSpPr txBox="1"/>
          <p:nvPr/>
        </p:nvSpPr>
        <p:spPr>
          <a:xfrm>
            <a:off x="5602757" y="4091888"/>
            <a:ext cx="152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00FF"/>
                </a:solidFill>
                <a:latin typeface="Arial"/>
                <a:cs typeface="Arial"/>
              </a:rPr>
              <a:t>4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46" name="object 46"/>
          <p:cNvGrpSpPr/>
          <p:nvPr/>
        </p:nvGrpSpPr>
        <p:grpSpPr>
          <a:xfrm>
            <a:off x="6568440" y="3281679"/>
            <a:ext cx="726440" cy="655320"/>
            <a:chOff x="6568440" y="3281679"/>
            <a:chExt cx="726440" cy="655320"/>
          </a:xfrm>
        </p:grpSpPr>
        <p:sp>
          <p:nvSpPr>
            <p:cNvPr id="47" name="object 47"/>
            <p:cNvSpPr/>
            <p:nvPr/>
          </p:nvSpPr>
          <p:spPr>
            <a:xfrm>
              <a:off x="6574790" y="3288029"/>
              <a:ext cx="713740" cy="642620"/>
            </a:xfrm>
            <a:custGeom>
              <a:avLst/>
              <a:gdLst/>
              <a:ahLst/>
              <a:cxnLst/>
              <a:rect l="l" t="t" r="r" b="b"/>
              <a:pathLst>
                <a:path w="713740" h="642620">
                  <a:moveTo>
                    <a:pt x="356870" y="0"/>
                  </a:moveTo>
                  <a:lnTo>
                    <a:pt x="308445" y="2933"/>
                  </a:lnTo>
                  <a:lnTo>
                    <a:pt x="262000" y="11477"/>
                  </a:lnTo>
                  <a:lnTo>
                    <a:pt x="217961" y="25249"/>
                  </a:lnTo>
                  <a:lnTo>
                    <a:pt x="176752" y="43867"/>
                  </a:lnTo>
                  <a:lnTo>
                    <a:pt x="138798" y="66948"/>
                  </a:lnTo>
                  <a:lnTo>
                    <a:pt x="104525" y="94108"/>
                  </a:lnTo>
                  <a:lnTo>
                    <a:pt x="74359" y="124965"/>
                  </a:lnTo>
                  <a:lnTo>
                    <a:pt x="48723" y="159137"/>
                  </a:lnTo>
                  <a:lnTo>
                    <a:pt x="28044" y="196240"/>
                  </a:lnTo>
                  <a:lnTo>
                    <a:pt x="12747" y="235892"/>
                  </a:lnTo>
                  <a:lnTo>
                    <a:pt x="3257" y="277709"/>
                  </a:lnTo>
                  <a:lnTo>
                    <a:pt x="0" y="321310"/>
                  </a:lnTo>
                  <a:lnTo>
                    <a:pt x="3257" y="364910"/>
                  </a:lnTo>
                  <a:lnTo>
                    <a:pt x="12747" y="406727"/>
                  </a:lnTo>
                  <a:lnTo>
                    <a:pt x="28044" y="446379"/>
                  </a:lnTo>
                  <a:lnTo>
                    <a:pt x="48723" y="483482"/>
                  </a:lnTo>
                  <a:lnTo>
                    <a:pt x="74359" y="517654"/>
                  </a:lnTo>
                  <a:lnTo>
                    <a:pt x="104525" y="548511"/>
                  </a:lnTo>
                  <a:lnTo>
                    <a:pt x="138798" y="575671"/>
                  </a:lnTo>
                  <a:lnTo>
                    <a:pt x="176752" y="598752"/>
                  </a:lnTo>
                  <a:lnTo>
                    <a:pt x="217961" y="617370"/>
                  </a:lnTo>
                  <a:lnTo>
                    <a:pt x="262000" y="631142"/>
                  </a:lnTo>
                  <a:lnTo>
                    <a:pt x="308445" y="639686"/>
                  </a:lnTo>
                  <a:lnTo>
                    <a:pt x="356870" y="642620"/>
                  </a:lnTo>
                  <a:lnTo>
                    <a:pt x="405294" y="639686"/>
                  </a:lnTo>
                  <a:lnTo>
                    <a:pt x="451739" y="631142"/>
                  </a:lnTo>
                  <a:lnTo>
                    <a:pt x="495778" y="617370"/>
                  </a:lnTo>
                  <a:lnTo>
                    <a:pt x="536987" y="598752"/>
                  </a:lnTo>
                  <a:lnTo>
                    <a:pt x="574941" y="575671"/>
                  </a:lnTo>
                  <a:lnTo>
                    <a:pt x="609214" y="548511"/>
                  </a:lnTo>
                  <a:lnTo>
                    <a:pt x="639380" y="517654"/>
                  </a:lnTo>
                  <a:lnTo>
                    <a:pt x="665016" y="483482"/>
                  </a:lnTo>
                  <a:lnTo>
                    <a:pt x="685695" y="446379"/>
                  </a:lnTo>
                  <a:lnTo>
                    <a:pt x="700992" y="406727"/>
                  </a:lnTo>
                  <a:lnTo>
                    <a:pt x="710482" y="364910"/>
                  </a:lnTo>
                  <a:lnTo>
                    <a:pt x="713740" y="321310"/>
                  </a:lnTo>
                  <a:lnTo>
                    <a:pt x="710482" y="277709"/>
                  </a:lnTo>
                  <a:lnTo>
                    <a:pt x="700992" y="235892"/>
                  </a:lnTo>
                  <a:lnTo>
                    <a:pt x="685695" y="196240"/>
                  </a:lnTo>
                  <a:lnTo>
                    <a:pt x="665016" y="159137"/>
                  </a:lnTo>
                  <a:lnTo>
                    <a:pt x="639380" y="124965"/>
                  </a:lnTo>
                  <a:lnTo>
                    <a:pt x="609214" y="94108"/>
                  </a:lnTo>
                  <a:lnTo>
                    <a:pt x="574941" y="66948"/>
                  </a:lnTo>
                  <a:lnTo>
                    <a:pt x="536987" y="43867"/>
                  </a:lnTo>
                  <a:lnTo>
                    <a:pt x="495778" y="25249"/>
                  </a:lnTo>
                  <a:lnTo>
                    <a:pt x="451739" y="11477"/>
                  </a:lnTo>
                  <a:lnTo>
                    <a:pt x="405294" y="2933"/>
                  </a:lnTo>
                  <a:lnTo>
                    <a:pt x="356870" y="0"/>
                  </a:lnTo>
                  <a:close/>
                </a:path>
              </a:pathLst>
            </a:custGeom>
            <a:solidFill>
              <a:srgbClr val="F1B1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6574790" y="3288029"/>
              <a:ext cx="713740" cy="642620"/>
            </a:xfrm>
            <a:custGeom>
              <a:avLst/>
              <a:gdLst/>
              <a:ahLst/>
              <a:cxnLst/>
              <a:rect l="l" t="t" r="r" b="b"/>
              <a:pathLst>
                <a:path w="713740" h="642620">
                  <a:moveTo>
                    <a:pt x="0" y="321310"/>
                  </a:moveTo>
                  <a:lnTo>
                    <a:pt x="3257" y="277709"/>
                  </a:lnTo>
                  <a:lnTo>
                    <a:pt x="12747" y="235892"/>
                  </a:lnTo>
                  <a:lnTo>
                    <a:pt x="28044" y="196240"/>
                  </a:lnTo>
                  <a:lnTo>
                    <a:pt x="48723" y="159137"/>
                  </a:lnTo>
                  <a:lnTo>
                    <a:pt x="74359" y="124965"/>
                  </a:lnTo>
                  <a:lnTo>
                    <a:pt x="104525" y="94108"/>
                  </a:lnTo>
                  <a:lnTo>
                    <a:pt x="138798" y="66948"/>
                  </a:lnTo>
                  <a:lnTo>
                    <a:pt x="176752" y="43867"/>
                  </a:lnTo>
                  <a:lnTo>
                    <a:pt x="217961" y="25249"/>
                  </a:lnTo>
                  <a:lnTo>
                    <a:pt x="262000" y="11477"/>
                  </a:lnTo>
                  <a:lnTo>
                    <a:pt x="308445" y="2933"/>
                  </a:lnTo>
                  <a:lnTo>
                    <a:pt x="356870" y="0"/>
                  </a:lnTo>
                  <a:lnTo>
                    <a:pt x="405294" y="2933"/>
                  </a:lnTo>
                  <a:lnTo>
                    <a:pt x="451739" y="11477"/>
                  </a:lnTo>
                  <a:lnTo>
                    <a:pt x="495778" y="25249"/>
                  </a:lnTo>
                  <a:lnTo>
                    <a:pt x="536987" y="43867"/>
                  </a:lnTo>
                  <a:lnTo>
                    <a:pt x="574941" y="66948"/>
                  </a:lnTo>
                  <a:lnTo>
                    <a:pt x="609214" y="94108"/>
                  </a:lnTo>
                  <a:lnTo>
                    <a:pt x="639380" y="124965"/>
                  </a:lnTo>
                  <a:lnTo>
                    <a:pt x="665016" y="159137"/>
                  </a:lnTo>
                  <a:lnTo>
                    <a:pt x="685695" y="196240"/>
                  </a:lnTo>
                  <a:lnTo>
                    <a:pt x="700992" y="235892"/>
                  </a:lnTo>
                  <a:lnTo>
                    <a:pt x="710482" y="277709"/>
                  </a:lnTo>
                  <a:lnTo>
                    <a:pt x="713740" y="321310"/>
                  </a:lnTo>
                  <a:lnTo>
                    <a:pt x="710482" y="364910"/>
                  </a:lnTo>
                  <a:lnTo>
                    <a:pt x="700992" y="406727"/>
                  </a:lnTo>
                  <a:lnTo>
                    <a:pt x="685695" y="446379"/>
                  </a:lnTo>
                  <a:lnTo>
                    <a:pt x="665016" y="483482"/>
                  </a:lnTo>
                  <a:lnTo>
                    <a:pt x="639380" y="517654"/>
                  </a:lnTo>
                  <a:lnTo>
                    <a:pt x="609214" y="548511"/>
                  </a:lnTo>
                  <a:lnTo>
                    <a:pt x="574941" y="575671"/>
                  </a:lnTo>
                  <a:lnTo>
                    <a:pt x="536987" y="598752"/>
                  </a:lnTo>
                  <a:lnTo>
                    <a:pt x="495778" y="617370"/>
                  </a:lnTo>
                  <a:lnTo>
                    <a:pt x="451739" y="631142"/>
                  </a:lnTo>
                  <a:lnTo>
                    <a:pt x="405294" y="639686"/>
                  </a:lnTo>
                  <a:lnTo>
                    <a:pt x="356870" y="642620"/>
                  </a:lnTo>
                  <a:lnTo>
                    <a:pt x="308445" y="639686"/>
                  </a:lnTo>
                  <a:lnTo>
                    <a:pt x="262000" y="631142"/>
                  </a:lnTo>
                  <a:lnTo>
                    <a:pt x="217961" y="617370"/>
                  </a:lnTo>
                  <a:lnTo>
                    <a:pt x="176752" y="598752"/>
                  </a:lnTo>
                  <a:lnTo>
                    <a:pt x="138798" y="575671"/>
                  </a:lnTo>
                  <a:lnTo>
                    <a:pt x="104525" y="548511"/>
                  </a:lnTo>
                  <a:lnTo>
                    <a:pt x="74359" y="517654"/>
                  </a:lnTo>
                  <a:lnTo>
                    <a:pt x="48723" y="483482"/>
                  </a:lnTo>
                  <a:lnTo>
                    <a:pt x="28044" y="446379"/>
                  </a:lnTo>
                  <a:lnTo>
                    <a:pt x="12747" y="406727"/>
                  </a:lnTo>
                  <a:lnTo>
                    <a:pt x="3257" y="364910"/>
                  </a:lnTo>
                  <a:lnTo>
                    <a:pt x="0" y="321310"/>
                  </a:lnTo>
                  <a:close/>
                </a:path>
              </a:pathLst>
            </a:custGeom>
            <a:ln w="12700">
              <a:solidFill>
                <a:srgbClr val="032E4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9" name="object 49"/>
          <p:cNvSpPr txBox="1"/>
          <p:nvPr/>
        </p:nvSpPr>
        <p:spPr>
          <a:xfrm>
            <a:off x="6853377" y="3452660"/>
            <a:ext cx="152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00FF"/>
                </a:solidFill>
                <a:latin typeface="Arial"/>
                <a:cs typeface="Arial"/>
              </a:rPr>
              <a:t>5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50" name="object 50"/>
          <p:cNvGrpSpPr/>
          <p:nvPr/>
        </p:nvGrpSpPr>
        <p:grpSpPr>
          <a:xfrm>
            <a:off x="3774440" y="4579620"/>
            <a:ext cx="701040" cy="657860"/>
            <a:chOff x="3774440" y="4579620"/>
            <a:chExt cx="701040" cy="657860"/>
          </a:xfrm>
        </p:grpSpPr>
        <p:sp>
          <p:nvSpPr>
            <p:cNvPr id="51" name="object 51"/>
            <p:cNvSpPr/>
            <p:nvPr/>
          </p:nvSpPr>
          <p:spPr>
            <a:xfrm>
              <a:off x="3780790" y="4585970"/>
              <a:ext cx="688340" cy="645160"/>
            </a:xfrm>
            <a:custGeom>
              <a:avLst/>
              <a:gdLst/>
              <a:ahLst/>
              <a:cxnLst/>
              <a:rect l="l" t="t" r="r" b="b"/>
              <a:pathLst>
                <a:path w="688339" h="645160">
                  <a:moveTo>
                    <a:pt x="344170" y="0"/>
                  </a:moveTo>
                  <a:lnTo>
                    <a:pt x="293310" y="3497"/>
                  </a:lnTo>
                  <a:lnTo>
                    <a:pt x="244768" y="13657"/>
                  </a:lnTo>
                  <a:lnTo>
                    <a:pt x="199076" y="29981"/>
                  </a:lnTo>
                  <a:lnTo>
                    <a:pt x="156765" y="51969"/>
                  </a:lnTo>
                  <a:lnTo>
                    <a:pt x="118368" y="79123"/>
                  </a:lnTo>
                  <a:lnTo>
                    <a:pt x="84418" y="110943"/>
                  </a:lnTo>
                  <a:lnTo>
                    <a:pt x="55447" y="146931"/>
                  </a:lnTo>
                  <a:lnTo>
                    <a:pt x="31987" y="186588"/>
                  </a:lnTo>
                  <a:lnTo>
                    <a:pt x="14571" y="229414"/>
                  </a:lnTo>
                  <a:lnTo>
                    <a:pt x="3731" y="274911"/>
                  </a:lnTo>
                  <a:lnTo>
                    <a:pt x="0" y="322579"/>
                  </a:lnTo>
                  <a:lnTo>
                    <a:pt x="3731" y="370248"/>
                  </a:lnTo>
                  <a:lnTo>
                    <a:pt x="14571" y="415745"/>
                  </a:lnTo>
                  <a:lnTo>
                    <a:pt x="31987" y="458571"/>
                  </a:lnTo>
                  <a:lnTo>
                    <a:pt x="55447" y="498228"/>
                  </a:lnTo>
                  <a:lnTo>
                    <a:pt x="84418" y="534216"/>
                  </a:lnTo>
                  <a:lnTo>
                    <a:pt x="118368" y="566036"/>
                  </a:lnTo>
                  <a:lnTo>
                    <a:pt x="156765" y="593190"/>
                  </a:lnTo>
                  <a:lnTo>
                    <a:pt x="199076" y="615178"/>
                  </a:lnTo>
                  <a:lnTo>
                    <a:pt x="244768" y="631502"/>
                  </a:lnTo>
                  <a:lnTo>
                    <a:pt x="293310" y="641662"/>
                  </a:lnTo>
                  <a:lnTo>
                    <a:pt x="344170" y="645159"/>
                  </a:lnTo>
                  <a:lnTo>
                    <a:pt x="395029" y="641662"/>
                  </a:lnTo>
                  <a:lnTo>
                    <a:pt x="443571" y="631502"/>
                  </a:lnTo>
                  <a:lnTo>
                    <a:pt x="489263" y="615178"/>
                  </a:lnTo>
                  <a:lnTo>
                    <a:pt x="531574" y="593190"/>
                  </a:lnTo>
                  <a:lnTo>
                    <a:pt x="569971" y="566036"/>
                  </a:lnTo>
                  <a:lnTo>
                    <a:pt x="603921" y="534216"/>
                  </a:lnTo>
                  <a:lnTo>
                    <a:pt x="632892" y="498228"/>
                  </a:lnTo>
                  <a:lnTo>
                    <a:pt x="656352" y="458571"/>
                  </a:lnTo>
                  <a:lnTo>
                    <a:pt x="673768" y="415745"/>
                  </a:lnTo>
                  <a:lnTo>
                    <a:pt x="684608" y="370248"/>
                  </a:lnTo>
                  <a:lnTo>
                    <a:pt x="688340" y="322579"/>
                  </a:lnTo>
                  <a:lnTo>
                    <a:pt x="684608" y="274911"/>
                  </a:lnTo>
                  <a:lnTo>
                    <a:pt x="673768" y="229414"/>
                  </a:lnTo>
                  <a:lnTo>
                    <a:pt x="656352" y="186588"/>
                  </a:lnTo>
                  <a:lnTo>
                    <a:pt x="632892" y="146931"/>
                  </a:lnTo>
                  <a:lnTo>
                    <a:pt x="603921" y="110943"/>
                  </a:lnTo>
                  <a:lnTo>
                    <a:pt x="569971" y="79123"/>
                  </a:lnTo>
                  <a:lnTo>
                    <a:pt x="531574" y="51969"/>
                  </a:lnTo>
                  <a:lnTo>
                    <a:pt x="489263" y="29981"/>
                  </a:lnTo>
                  <a:lnTo>
                    <a:pt x="443571" y="13657"/>
                  </a:lnTo>
                  <a:lnTo>
                    <a:pt x="395029" y="3497"/>
                  </a:lnTo>
                  <a:lnTo>
                    <a:pt x="344170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780790" y="4585970"/>
              <a:ext cx="688340" cy="645160"/>
            </a:xfrm>
            <a:custGeom>
              <a:avLst/>
              <a:gdLst/>
              <a:ahLst/>
              <a:cxnLst/>
              <a:rect l="l" t="t" r="r" b="b"/>
              <a:pathLst>
                <a:path w="688339" h="645160">
                  <a:moveTo>
                    <a:pt x="0" y="322579"/>
                  </a:moveTo>
                  <a:lnTo>
                    <a:pt x="3731" y="274911"/>
                  </a:lnTo>
                  <a:lnTo>
                    <a:pt x="14571" y="229414"/>
                  </a:lnTo>
                  <a:lnTo>
                    <a:pt x="31987" y="186588"/>
                  </a:lnTo>
                  <a:lnTo>
                    <a:pt x="55447" y="146931"/>
                  </a:lnTo>
                  <a:lnTo>
                    <a:pt x="84418" y="110943"/>
                  </a:lnTo>
                  <a:lnTo>
                    <a:pt x="118368" y="79123"/>
                  </a:lnTo>
                  <a:lnTo>
                    <a:pt x="156765" y="51969"/>
                  </a:lnTo>
                  <a:lnTo>
                    <a:pt x="199076" y="29981"/>
                  </a:lnTo>
                  <a:lnTo>
                    <a:pt x="244768" y="13657"/>
                  </a:lnTo>
                  <a:lnTo>
                    <a:pt x="293310" y="3497"/>
                  </a:lnTo>
                  <a:lnTo>
                    <a:pt x="344170" y="0"/>
                  </a:lnTo>
                  <a:lnTo>
                    <a:pt x="395029" y="3497"/>
                  </a:lnTo>
                  <a:lnTo>
                    <a:pt x="443571" y="13657"/>
                  </a:lnTo>
                  <a:lnTo>
                    <a:pt x="489263" y="29981"/>
                  </a:lnTo>
                  <a:lnTo>
                    <a:pt x="531574" y="51969"/>
                  </a:lnTo>
                  <a:lnTo>
                    <a:pt x="569971" y="79123"/>
                  </a:lnTo>
                  <a:lnTo>
                    <a:pt x="603921" y="110943"/>
                  </a:lnTo>
                  <a:lnTo>
                    <a:pt x="632892" y="146931"/>
                  </a:lnTo>
                  <a:lnTo>
                    <a:pt x="656352" y="186588"/>
                  </a:lnTo>
                  <a:lnTo>
                    <a:pt x="673768" y="229414"/>
                  </a:lnTo>
                  <a:lnTo>
                    <a:pt x="684608" y="274911"/>
                  </a:lnTo>
                  <a:lnTo>
                    <a:pt x="688340" y="322579"/>
                  </a:lnTo>
                  <a:lnTo>
                    <a:pt x="684608" y="370248"/>
                  </a:lnTo>
                  <a:lnTo>
                    <a:pt x="673768" y="415745"/>
                  </a:lnTo>
                  <a:lnTo>
                    <a:pt x="656352" y="458571"/>
                  </a:lnTo>
                  <a:lnTo>
                    <a:pt x="632892" y="498228"/>
                  </a:lnTo>
                  <a:lnTo>
                    <a:pt x="603921" y="534216"/>
                  </a:lnTo>
                  <a:lnTo>
                    <a:pt x="569971" y="566036"/>
                  </a:lnTo>
                  <a:lnTo>
                    <a:pt x="531574" y="593190"/>
                  </a:lnTo>
                  <a:lnTo>
                    <a:pt x="489263" y="615178"/>
                  </a:lnTo>
                  <a:lnTo>
                    <a:pt x="443571" y="631502"/>
                  </a:lnTo>
                  <a:lnTo>
                    <a:pt x="395029" y="641662"/>
                  </a:lnTo>
                  <a:lnTo>
                    <a:pt x="344170" y="645159"/>
                  </a:lnTo>
                  <a:lnTo>
                    <a:pt x="293310" y="641662"/>
                  </a:lnTo>
                  <a:lnTo>
                    <a:pt x="244768" y="631502"/>
                  </a:lnTo>
                  <a:lnTo>
                    <a:pt x="199076" y="615178"/>
                  </a:lnTo>
                  <a:lnTo>
                    <a:pt x="156765" y="593190"/>
                  </a:lnTo>
                  <a:lnTo>
                    <a:pt x="118368" y="566036"/>
                  </a:lnTo>
                  <a:lnTo>
                    <a:pt x="84418" y="534216"/>
                  </a:lnTo>
                  <a:lnTo>
                    <a:pt x="55447" y="498228"/>
                  </a:lnTo>
                  <a:lnTo>
                    <a:pt x="31987" y="458571"/>
                  </a:lnTo>
                  <a:lnTo>
                    <a:pt x="14571" y="415745"/>
                  </a:lnTo>
                  <a:lnTo>
                    <a:pt x="3731" y="370248"/>
                  </a:lnTo>
                  <a:lnTo>
                    <a:pt x="0" y="322579"/>
                  </a:lnTo>
                  <a:close/>
                </a:path>
              </a:pathLst>
            </a:custGeom>
            <a:ln w="12699">
              <a:solidFill>
                <a:srgbClr val="032E4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/>
          <p:nvPr/>
        </p:nvSpPr>
        <p:spPr>
          <a:xfrm>
            <a:off x="4046359" y="4752238"/>
            <a:ext cx="152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00FF"/>
                </a:solidFill>
                <a:latin typeface="Arial"/>
                <a:cs typeface="Arial"/>
              </a:rPr>
              <a:t>3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54" name="object 54"/>
          <p:cNvGrpSpPr/>
          <p:nvPr/>
        </p:nvGrpSpPr>
        <p:grpSpPr>
          <a:xfrm>
            <a:off x="116235" y="2017795"/>
            <a:ext cx="7696834" cy="3723004"/>
            <a:chOff x="116235" y="2017795"/>
            <a:chExt cx="7696834" cy="3723004"/>
          </a:xfrm>
        </p:grpSpPr>
        <p:sp>
          <p:nvSpPr>
            <p:cNvPr id="55" name="object 55"/>
            <p:cNvSpPr/>
            <p:nvPr/>
          </p:nvSpPr>
          <p:spPr>
            <a:xfrm>
              <a:off x="130522" y="3251301"/>
              <a:ext cx="3953510" cy="2272030"/>
            </a:xfrm>
            <a:custGeom>
              <a:avLst/>
              <a:gdLst/>
              <a:ahLst/>
              <a:cxnLst/>
              <a:rect l="l" t="t" r="r" b="b"/>
              <a:pathLst>
                <a:path w="3953510" h="2272029">
                  <a:moveTo>
                    <a:pt x="56258" y="2271445"/>
                  </a:moveTo>
                  <a:lnTo>
                    <a:pt x="28342" y="2216434"/>
                  </a:lnTo>
                  <a:lnTo>
                    <a:pt x="9019" y="2169599"/>
                  </a:lnTo>
                  <a:lnTo>
                    <a:pt x="0" y="2135816"/>
                  </a:lnTo>
                  <a:lnTo>
                    <a:pt x="2995" y="2119960"/>
                  </a:lnTo>
                  <a:lnTo>
                    <a:pt x="1911258" y="1069454"/>
                  </a:lnTo>
                  <a:lnTo>
                    <a:pt x="1914259" y="1053592"/>
                  </a:lnTo>
                  <a:lnTo>
                    <a:pt x="1905239" y="1019808"/>
                  </a:lnTo>
                  <a:lnTo>
                    <a:pt x="1885912" y="972972"/>
                  </a:lnTo>
                  <a:lnTo>
                    <a:pt x="1857995" y="917956"/>
                  </a:lnTo>
                  <a:lnTo>
                    <a:pt x="1889546" y="970970"/>
                  </a:lnTo>
                  <a:lnTo>
                    <a:pt x="1918783" y="1012348"/>
                  </a:lnTo>
                  <a:lnTo>
                    <a:pt x="1942505" y="1038038"/>
                  </a:lnTo>
                  <a:lnTo>
                    <a:pt x="1957512" y="1043990"/>
                  </a:lnTo>
                  <a:lnTo>
                    <a:pt x="3853927" y="0"/>
                  </a:lnTo>
                  <a:lnTo>
                    <a:pt x="3868933" y="5953"/>
                  </a:lnTo>
                  <a:lnTo>
                    <a:pt x="3892655" y="31646"/>
                  </a:lnTo>
                  <a:lnTo>
                    <a:pt x="3921892" y="73025"/>
                  </a:lnTo>
                  <a:lnTo>
                    <a:pt x="3953444" y="126034"/>
                  </a:lnTo>
                </a:path>
              </a:pathLst>
            </a:custGeom>
            <a:ln w="28575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705300" y="3341208"/>
              <a:ext cx="2223185" cy="1354908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57"/>
            <p:cNvSpPr/>
            <p:nvPr/>
          </p:nvSpPr>
          <p:spPr>
            <a:xfrm>
              <a:off x="3748354" y="2017795"/>
              <a:ext cx="1844205" cy="1399977"/>
            </a:xfrm>
            <a:prstGeom prst="rect">
              <a:avLst/>
            </a:prstGeom>
            <a:blipFill>
              <a:blip r:embed="rId1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object 58"/>
            <p:cNvSpPr/>
            <p:nvPr/>
          </p:nvSpPr>
          <p:spPr>
            <a:xfrm>
              <a:off x="5179060" y="5217160"/>
              <a:ext cx="2633980" cy="523240"/>
            </a:xfrm>
            <a:prstGeom prst="rect">
              <a:avLst/>
            </a:prstGeom>
            <a:blipFill>
              <a:blip r:embed="rId1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9" name="object 59"/>
          <p:cNvSpPr txBox="1"/>
          <p:nvPr/>
        </p:nvSpPr>
        <p:spPr>
          <a:xfrm>
            <a:off x="5179060" y="5217159"/>
            <a:ext cx="2633980" cy="523240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131445" marR="160020" indent="363855">
              <a:lnSpc>
                <a:spcPct val="100000"/>
              </a:lnSpc>
              <a:spcBef>
                <a:spcPts val="345"/>
              </a:spcBef>
            </a:pPr>
            <a:r>
              <a:rPr sz="1400" b="1" spc="25" dirty="0">
                <a:solidFill>
                  <a:srgbClr val="002060"/>
                </a:solidFill>
                <a:latin typeface="Arial"/>
                <a:cs typeface="Arial"/>
              </a:rPr>
              <a:t>Concejo </a:t>
            </a:r>
            <a:r>
              <a:rPr sz="1400" b="1" dirty="0">
                <a:solidFill>
                  <a:srgbClr val="002060"/>
                </a:solidFill>
                <a:latin typeface="Arial"/>
                <a:cs typeface="Arial"/>
              </a:rPr>
              <a:t>Municipal  (Población </a:t>
            </a:r>
            <a:r>
              <a:rPr sz="1400" b="1" spc="-10" dirty="0">
                <a:solidFill>
                  <a:srgbClr val="002060"/>
                </a:solidFill>
                <a:latin typeface="Arial"/>
                <a:cs typeface="Arial"/>
              </a:rPr>
              <a:t>menor </a:t>
            </a:r>
            <a:r>
              <a:rPr sz="1400" b="1" dirty="0">
                <a:solidFill>
                  <a:srgbClr val="002060"/>
                </a:solidFill>
                <a:latin typeface="Arial"/>
                <a:cs typeface="Arial"/>
              </a:rPr>
              <a:t>a</a:t>
            </a:r>
            <a:r>
              <a:rPr sz="1400" b="1" spc="155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002060"/>
                </a:solidFill>
                <a:latin typeface="Arial"/>
                <a:cs typeface="Arial"/>
              </a:rPr>
              <a:t>50.000)</a:t>
            </a:r>
            <a:endParaRPr sz="1400">
              <a:latin typeface="Arial"/>
              <a:cs typeface="Arial"/>
            </a:endParaRPr>
          </a:p>
        </p:txBody>
      </p:sp>
      <p:sp>
        <p:nvSpPr>
          <p:cNvPr id="60" name="object 60"/>
          <p:cNvSpPr/>
          <p:nvPr/>
        </p:nvSpPr>
        <p:spPr>
          <a:xfrm>
            <a:off x="5179060" y="5847079"/>
            <a:ext cx="2633980" cy="739140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 txBox="1"/>
          <p:nvPr/>
        </p:nvSpPr>
        <p:spPr>
          <a:xfrm>
            <a:off x="5179060" y="5847079"/>
            <a:ext cx="2633980" cy="73914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44780" marR="157480" indent="350520">
              <a:lnSpc>
                <a:spcPct val="100000"/>
              </a:lnSpc>
              <a:spcBef>
                <a:spcPts val="340"/>
              </a:spcBef>
            </a:pPr>
            <a:r>
              <a:rPr sz="1400" b="1" spc="25" dirty="0">
                <a:solidFill>
                  <a:srgbClr val="002060"/>
                </a:solidFill>
                <a:latin typeface="Arial"/>
                <a:cs typeface="Arial"/>
              </a:rPr>
              <a:t>Concejo </a:t>
            </a:r>
            <a:r>
              <a:rPr sz="1400" b="1" dirty="0">
                <a:solidFill>
                  <a:srgbClr val="002060"/>
                </a:solidFill>
                <a:latin typeface="Arial"/>
                <a:cs typeface="Arial"/>
              </a:rPr>
              <a:t>Municipal  (Población </a:t>
            </a:r>
            <a:r>
              <a:rPr sz="1400" b="1" spc="10" dirty="0">
                <a:solidFill>
                  <a:srgbClr val="002060"/>
                </a:solidFill>
                <a:latin typeface="Arial"/>
                <a:cs typeface="Arial"/>
              </a:rPr>
              <a:t>mayor </a:t>
            </a:r>
            <a:r>
              <a:rPr sz="1400" b="1" dirty="0">
                <a:solidFill>
                  <a:srgbClr val="002060"/>
                </a:solidFill>
                <a:latin typeface="Arial"/>
                <a:cs typeface="Arial"/>
              </a:rPr>
              <a:t>a 50.000  </a:t>
            </a:r>
            <a:r>
              <a:rPr sz="1400" b="1" spc="25" dirty="0">
                <a:solidFill>
                  <a:srgbClr val="002060"/>
                </a:solidFill>
                <a:latin typeface="Arial"/>
                <a:cs typeface="Arial"/>
              </a:rPr>
              <a:t>con </a:t>
            </a:r>
            <a:r>
              <a:rPr sz="1400" b="1" spc="-40" dirty="0">
                <a:solidFill>
                  <a:srgbClr val="002060"/>
                </a:solidFill>
                <a:latin typeface="Arial"/>
                <a:cs typeface="Arial"/>
              </a:rPr>
              <a:t>división</a:t>
            </a:r>
            <a:r>
              <a:rPr sz="1400" b="1" spc="5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1400" b="1" spc="-20" dirty="0">
                <a:solidFill>
                  <a:srgbClr val="002060"/>
                </a:solidFill>
                <a:latin typeface="Arial"/>
                <a:cs typeface="Arial"/>
              </a:rPr>
              <a:t>administrativa)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62" name="object 62"/>
          <p:cNvGrpSpPr/>
          <p:nvPr/>
        </p:nvGrpSpPr>
        <p:grpSpPr>
          <a:xfrm>
            <a:off x="2504522" y="873234"/>
            <a:ext cx="5938520" cy="3683635"/>
            <a:chOff x="2504522" y="873234"/>
            <a:chExt cx="5938520" cy="3683635"/>
          </a:xfrm>
        </p:grpSpPr>
        <p:sp>
          <p:nvSpPr>
            <p:cNvPr id="63" name="object 63"/>
            <p:cNvSpPr/>
            <p:nvPr/>
          </p:nvSpPr>
          <p:spPr>
            <a:xfrm>
              <a:off x="6748780" y="3949700"/>
              <a:ext cx="1694180" cy="607060"/>
            </a:xfrm>
            <a:custGeom>
              <a:avLst/>
              <a:gdLst/>
              <a:ahLst/>
              <a:cxnLst/>
              <a:rect l="l" t="t" r="r" b="b"/>
              <a:pathLst>
                <a:path w="1694179" h="607060">
                  <a:moveTo>
                    <a:pt x="1390650" y="0"/>
                  </a:moveTo>
                  <a:lnTo>
                    <a:pt x="303530" y="0"/>
                  </a:lnTo>
                  <a:lnTo>
                    <a:pt x="254294" y="3972"/>
                  </a:lnTo>
                  <a:lnTo>
                    <a:pt x="207589" y="15473"/>
                  </a:lnTo>
                  <a:lnTo>
                    <a:pt x="164038" y="33878"/>
                  </a:lnTo>
                  <a:lnTo>
                    <a:pt x="124266" y="58562"/>
                  </a:lnTo>
                  <a:lnTo>
                    <a:pt x="88900" y="88900"/>
                  </a:lnTo>
                  <a:lnTo>
                    <a:pt x="58562" y="124266"/>
                  </a:lnTo>
                  <a:lnTo>
                    <a:pt x="33878" y="164038"/>
                  </a:lnTo>
                  <a:lnTo>
                    <a:pt x="15473" y="207589"/>
                  </a:lnTo>
                  <a:lnTo>
                    <a:pt x="3972" y="254294"/>
                  </a:lnTo>
                  <a:lnTo>
                    <a:pt x="0" y="303530"/>
                  </a:lnTo>
                  <a:lnTo>
                    <a:pt x="3972" y="352765"/>
                  </a:lnTo>
                  <a:lnTo>
                    <a:pt x="15473" y="399470"/>
                  </a:lnTo>
                  <a:lnTo>
                    <a:pt x="33878" y="443021"/>
                  </a:lnTo>
                  <a:lnTo>
                    <a:pt x="58562" y="482793"/>
                  </a:lnTo>
                  <a:lnTo>
                    <a:pt x="88899" y="518160"/>
                  </a:lnTo>
                  <a:lnTo>
                    <a:pt x="124266" y="548497"/>
                  </a:lnTo>
                  <a:lnTo>
                    <a:pt x="164038" y="573181"/>
                  </a:lnTo>
                  <a:lnTo>
                    <a:pt x="207589" y="591586"/>
                  </a:lnTo>
                  <a:lnTo>
                    <a:pt x="254294" y="603087"/>
                  </a:lnTo>
                  <a:lnTo>
                    <a:pt x="303530" y="607060"/>
                  </a:lnTo>
                  <a:lnTo>
                    <a:pt x="1390650" y="607060"/>
                  </a:lnTo>
                  <a:lnTo>
                    <a:pt x="1439885" y="603087"/>
                  </a:lnTo>
                  <a:lnTo>
                    <a:pt x="1486590" y="591586"/>
                  </a:lnTo>
                  <a:lnTo>
                    <a:pt x="1530141" y="573181"/>
                  </a:lnTo>
                  <a:lnTo>
                    <a:pt x="1569913" y="548497"/>
                  </a:lnTo>
                  <a:lnTo>
                    <a:pt x="1605280" y="518160"/>
                  </a:lnTo>
                  <a:lnTo>
                    <a:pt x="1635617" y="482793"/>
                  </a:lnTo>
                  <a:lnTo>
                    <a:pt x="1660301" y="443021"/>
                  </a:lnTo>
                  <a:lnTo>
                    <a:pt x="1678706" y="399470"/>
                  </a:lnTo>
                  <a:lnTo>
                    <a:pt x="1690207" y="352765"/>
                  </a:lnTo>
                  <a:lnTo>
                    <a:pt x="1694180" y="303530"/>
                  </a:lnTo>
                  <a:lnTo>
                    <a:pt x="1690207" y="254294"/>
                  </a:lnTo>
                  <a:lnTo>
                    <a:pt x="1678706" y="207589"/>
                  </a:lnTo>
                  <a:lnTo>
                    <a:pt x="1660301" y="164038"/>
                  </a:lnTo>
                  <a:lnTo>
                    <a:pt x="1635617" y="124266"/>
                  </a:lnTo>
                  <a:lnTo>
                    <a:pt x="1605280" y="88900"/>
                  </a:lnTo>
                  <a:lnTo>
                    <a:pt x="1569913" y="58562"/>
                  </a:lnTo>
                  <a:lnTo>
                    <a:pt x="1530141" y="33878"/>
                  </a:lnTo>
                  <a:lnTo>
                    <a:pt x="1486590" y="15473"/>
                  </a:lnTo>
                  <a:lnTo>
                    <a:pt x="1439885" y="3972"/>
                  </a:lnTo>
                  <a:lnTo>
                    <a:pt x="139065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64"/>
            <p:cNvSpPr/>
            <p:nvPr/>
          </p:nvSpPr>
          <p:spPr>
            <a:xfrm>
              <a:off x="2504522" y="873234"/>
              <a:ext cx="4335431" cy="2330010"/>
            </a:xfrm>
            <a:prstGeom prst="rect">
              <a:avLst/>
            </a:prstGeom>
            <a:blipFill>
              <a:blip r:embed="rId1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5" name="object 65"/>
          <p:cNvSpPr txBox="1"/>
          <p:nvPr/>
        </p:nvSpPr>
        <p:spPr>
          <a:xfrm>
            <a:off x="6906714" y="4025036"/>
            <a:ext cx="137477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3980">
              <a:lnSpc>
                <a:spcPct val="100000"/>
              </a:lnSpc>
              <a:spcBef>
                <a:spcPts val="100"/>
              </a:spcBef>
            </a:pPr>
            <a:r>
              <a:rPr sz="1400" b="1" spc="35" dirty="0">
                <a:solidFill>
                  <a:srgbClr val="FF0000"/>
                </a:solidFill>
                <a:latin typeface="Arial"/>
                <a:cs typeface="Arial"/>
              </a:rPr>
              <a:t>GAM </a:t>
            </a:r>
            <a:r>
              <a:rPr sz="1400" b="1" spc="-20" dirty="0">
                <a:solidFill>
                  <a:srgbClr val="FF0000"/>
                </a:solidFill>
                <a:latin typeface="Arial"/>
                <a:cs typeface="Arial"/>
              </a:rPr>
              <a:t>Saliente  Comisión</a:t>
            </a:r>
            <a:r>
              <a:rPr sz="1400" b="1" spc="-3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400" b="1" spc="-10" dirty="0">
                <a:solidFill>
                  <a:srgbClr val="FF0000"/>
                </a:solidFill>
                <a:latin typeface="Arial"/>
                <a:cs typeface="Arial"/>
              </a:rPr>
              <a:t>social</a:t>
            </a:r>
            <a:endParaRPr sz="1400">
              <a:latin typeface="Arial"/>
              <a:cs typeface="Arial"/>
            </a:endParaRPr>
          </a:p>
        </p:txBody>
      </p:sp>
      <p:sp>
        <p:nvSpPr>
          <p:cNvPr id="66" name="object 66"/>
          <p:cNvSpPr txBox="1">
            <a:spLocks noGrp="1"/>
          </p:cNvSpPr>
          <p:nvPr>
            <p:ph type="title"/>
          </p:nvPr>
        </p:nvSpPr>
        <p:spPr>
          <a:xfrm>
            <a:off x="1616963" y="3606"/>
            <a:ext cx="648970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800" spc="-160" dirty="0">
                <a:solidFill>
                  <a:srgbClr val="0070C0"/>
                </a:solidFill>
              </a:rPr>
              <a:t>¿CUÁL </a:t>
            </a:r>
            <a:r>
              <a:rPr sz="2800" spc="-415" dirty="0">
                <a:solidFill>
                  <a:srgbClr val="0070C0"/>
                </a:solidFill>
              </a:rPr>
              <a:t>ES </a:t>
            </a:r>
            <a:r>
              <a:rPr sz="2800" spc="-445" dirty="0">
                <a:solidFill>
                  <a:srgbClr val="0070C0"/>
                </a:solidFill>
              </a:rPr>
              <a:t>EL </a:t>
            </a:r>
            <a:r>
              <a:rPr sz="2800" spc="-185" dirty="0">
                <a:solidFill>
                  <a:srgbClr val="0070C0"/>
                </a:solidFill>
              </a:rPr>
              <a:t>PROCESO </a:t>
            </a:r>
            <a:r>
              <a:rPr sz="2800" spc="-240" dirty="0">
                <a:solidFill>
                  <a:srgbClr val="0070C0"/>
                </a:solidFill>
              </a:rPr>
              <a:t>DE </a:t>
            </a:r>
            <a:r>
              <a:rPr sz="2800" spc="-105" dirty="0">
                <a:solidFill>
                  <a:srgbClr val="0070C0"/>
                </a:solidFill>
              </a:rPr>
              <a:t>TRANSICIÓN  </a:t>
            </a:r>
            <a:r>
              <a:rPr sz="2800" spc="-270" dirty="0">
                <a:solidFill>
                  <a:srgbClr val="0070C0"/>
                </a:solidFill>
              </a:rPr>
              <a:t>TRANSPARENTE</a:t>
            </a:r>
            <a:r>
              <a:rPr sz="2800" spc="50" dirty="0">
                <a:solidFill>
                  <a:srgbClr val="0070C0"/>
                </a:solidFill>
              </a:rPr>
              <a:t> </a:t>
            </a:r>
            <a:r>
              <a:rPr sz="2800" spc="-100" dirty="0">
                <a:solidFill>
                  <a:srgbClr val="0070C0"/>
                </a:solidFill>
              </a:rPr>
              <a:t>MUNICIPAL?</a:t>
            </a:r>
            <a:endParaRPr sz="2800"/>
          </a:p>
        </p:txBody>
      </p:sp>
      <p:sp>
        <p:nvSpPr>
          <p:cNvPr id="67" name="object 67"/>
          <p:cNvSpPr txBox="1"/>
          <p:nvPr/>
        </p:nvSpPr>
        <p:spPr>
          <a:xfrm>
            <a:off x="2409888" y="4250143"/>
            <a:ext cx="217741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15" dirty="0">
                <a:solidFill>
                  <a:srgbClr val="002060"/>
                </a:solidFill>
                <a:latin typeface="Arial"/>
                <a:cs typeface="Arial"/>
              </a:rPr>
              <a:t>taller </a:t>
            </a:r>
            <a:r>
              <a:rPr sz="1600" b="1" spc="35" dirty="0">
                <a:solidFill>
                  <a:srgbClr val="002060"/>
                </a:solidFill>
                <a:latin typeface="Arial"/>
                <a:cs typeface="Arial"/>
              </a:rPr>
              <a:t>de</a:t>
            </a:r>
            <a:r>
              <a:rPr sz="1600" b="1" spc="150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1600" b="1" spc="35" dirty="0">
                <a:solidFill>
                  <a:srgbClr val="002060"/>
                </a:solidFill>
                <a:latin typeface="Arial"/>
                <a:cs typeface="Arial"/>
              </a:rPr>
              <a:t>capacitación</a:t>
            </a:r>
            <a:endParaRPr sz="1600">
              <a:latin typeface="Arial"/>
              <a:cs typeface="Arial"/>
            </a:endParaRPr>
          </a:p>
        </p:txBody>
      </p:sp>
      <p:sp>
        <p:nvSpPr>
          <p:cNvPr id="68" name="object 68"/>
          <p:cNvSpPr/>
          <p:nvPr/>
        </p:nvSpPr>
        <p:spPr>
          <a:xfrm>
            <a:off x="8227059" y="6085840"/>
            <a:ext cx="916940" cy="759459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6764019" y="480059"/>
            <a:ext cx="2379979" cy="1645919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52890" cy="6858000"/>
            <a:chOff x="0" y="0"/>
            <a:chExt cx="915289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384540" y="3893820"/>
              <a:ext cx="756285" cy="756285"/>
            </a:xfrm>
            <a:custGeom>
              <a:avLst/>
              <a:gdLst/>
              <a:ahLst/>
              <a:cxnLst/>
              <a:rect l="l" t="t" r="r" b="b"/>
              <a:pathLst>
                <a:path w="756284" h="756285">
                  <a:moveTo>
                    <a:pt x="756259" y="0"/>
                  </a:moveTo>
                  <a:lnTo>
                    <a:pt x="0" y="75625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670040" y="4081779"/>
              <a:ext cx="2470785" cy="2470785"/>
            </a:xfrm>
            <a:custGeom>
              <a:avLst/>
              <a:gdLst/>
              <a:ahLst/>
              <a:cxnLst/>
              <a:rect l="l" t="t" r="r" b="b"/>
              <a:pathLst>
                <a:path w="2470784" h="2470784">
                  <a:moveTo>
                    <a:pt x="2470454" y="0"/>
                  </a:moveTo>
                  <a:lnTo>
                    <a:pt x="0" y="2470454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569200" y="4160520"/>
              <a:ext cx="1571625" cy="1571625"/>
            </a:xfrm>
            <a:custGeom>
              <a:avLst/>
              <a:gdLst/>
              <a:ahLst/>
              <a:cxnLst/>
              <a:rect l="l" t="t" r="r" b="b"/>
              <a:pathLst>
                <a:path w="1571625" h="1571625">
                  <a:moveTo>
                    <a:pt x="1571269" y="0"/>
                  </a:moveTo>
                  <a:lnTo>
                    <a:pt x="0" y="157126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694930" y="4039870"/>
              <a:ext cx="1441450" cy="1441450"/>
            </a:xfrm>
            <a:custGeom>
              <a:avLst/>
              <a:gdLst/>
              <a:ahLst/>
              <a:cxnLst/>
              <a:rect l="l" t="t" r="r" b="b"/>
              <a:pathLst>
                <a:path w="1441450" h="1441450">
                  <a:moveTo>
                    <a:pt x="1441361" y="0"/>
                  </a:moveTo>
                  <a:lnTo>
                    <a:pt x="0" y="1441361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091169" y="4497070"/>
              <a:ext cx="1047750" cy="1047750"/>
            </a:xfrm>
            <a:custGeom>
              <a:avLst/>
              <a:gdLst/>
              <a:ahLst/>
              <a:cxnLst/>
              <a:rect l="l" t="t" r="r" b="b"/>
              <a:pathLst>
                <a:path w="1047750" h="1047750">
                  <a:moveTo>
                    <a:pt x="1047229" y="0"/>
                  </a:moveTo>
                  <a:lnTo>
                    <a:pt x="0" y="1047229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1318260" y="5234940"/>
            <a:ext cx="3611879" cy="571500"/>
            <a:chOff x="1318260" y="5234940"/>
            <a:chExt cx="3611879" cy="571500"/>
          </a:xfrm>
        </p:grpSpPr>
        <p:sp>
          <p:nvSpPr>
            <p:cNvPr id="10" name="object 10"/>
            <p:cNvSpPr/>
            <p:nvPr/>
          </p:nvSpPr>
          <p:spPr>
            <a:xfrm>
              <a:off x="1318260" y="5234940"/>
              <a:ext cx="2971800" cy="5715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372641" y="5284559"/>
              <a:ext cx="2881033" cy="47898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357491" y="5270474"/>
              <a:ext cx="2911994" cy="508327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328160" y="5339080"/>
              <a:ext cx="601979" cy="375919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381969" y="5388000"/>
              <a:ext cx="511809" cy="283845"/>
            </a:xfrm>
            <a:custGeom>
              <a:avLst/>
              <a:gdLst/>
              <a:ahLst/>
              <a:cxnLst/>
              <a:rect l="l" t="t" r="r" b="b"/>
              <a:pathLst>
                <a:path w="511810" h="283845">
                  <a:moveTo>
                    <a:pt x="344970" y="6946"/>
                  </a:moveTo>
                  <a:lnTo>
                    <a:pt x="279438" y="6946"/>
                  </a:lnTo>
                  <a:lnTo>
                    <a:pt x="264388" y="109613"/>
                  </a:lnTo>
                  <a:lnTo>
                    <a:pt x="259530" y="149286"/>
                  </a:lnTo>
                  <a:lnTo>
                    <a:pt x="257989" y="181946"/>
                  </a:lnTo>
                  <a:lnTo>
                    <a:pt x="259745" y="202685"/>
                  </a:lnTo>
                  <a:lnTo>
                    <a:pt x="274419" y="239724"/>
                  </a:lnTo>
                  <a:lnTo>
                    <a:pt x="303205" y="267647"/>
                  </a:lnTo>
                  <a:lnTo>
                    <a:pt x="342748" y="281977"/>
                  </a:lnTo>
                  <a:lnTo>
                    <a:pt x="366344" y="283768"/>
                  </a:lnTo>
                  <a:lnTo>
                    <a:pt x="383427" y="282868"/>
                  </a:lnTo>
                  <a:lnTo>
                    <a:pt x="427774" y="269379"/>
                  </a:lnTo>
                  <a:lnTo>
                    <a:pt x="461130" y="240765"/>
                  </a:lnTo>
                  <a:lnTo>
                    <a:pt x="473046" y="221259"/>
                  </a:lnTo>
                  <a:lnTo>
                    <a:pt x="367855" y="221259"/>
                  </a:lnTo>
                  <a:lnTo>
                    <a:pt x="358385" y="220499"/>
                  </a:lnTo>
                  <a:lnTo>
                    <a:pt x="326256" y="195524"/>
                  </a:lnTo>
                  <a:lnTo>
                    <a:pt x="323326" y="181025"/>
                  </a:lnTo>
                  <a:lnTo>
                    <a:pt x="323337" y="172675"/>
                  </a:lnTo>
                  <a:lnTo>
                    <a:pt x="323894" y="164828"/>
                  </a:lnTo>
                  <a:lnTo>
                    <a:pt x="324823" y="155554"/>
                  </a:lnTo>
                  <a:lnTo>
                    <a:pt x="326123" y="144856"/>
                  </a:lnTo>
                  <a:lnTo>
                    <a:pt x="344970" y="6946"/>
                  </a:lnTo>
                  <a:close/>
                </a:path>
                <a:path w="511810" h="283845">
                  <a:moveTo>
                    <a:pt x="511517" y="6946"/>
                  </a:moveTo>
                  <a:lnTo>
                    <a:pt x="445922" y="6946"/>
                  </a:lnTo>
                  <a:lnTo>
                    <a:pt x="427456" y="142138"/>
                  </a:lnTo>
                  <a:lnTo>
                    <a:pt x="423770" y="164058"/>
                  </a:lnTo>
                  <a:lnTo>
                    <a:pt x="407212" y="205638"/>
                  </a:lnTo>
                  <a:lnTo>
                    <a:pt x="367855" y="221259"/>
                  </a:lnTo>
                  <a:lnTo>
                    <a:pt x="473046" y="221259"/>
                  </a:lnTo>
                  <a:lnTo>
                    <a:pt x="477000" y="213254"/>
                  </a:lnTo>
                  <a:lnTo>
                    <a:pt x="483224" y="195524"/>
                  </a:lnTo>
                  <a:lnTo>
                    <a:pt x="488254" y="175255"/>
                  </a:lnTo>
                  <a:lnTo>
                    <a:pt x="492175" y="152095"/>
                  </a:lnTo>
                  <a:lnTo>
                    <a:pt x="511517" y="6946"/>
                  </a:lnTo>
                  <a:close/>
                </a:path>
                <a:path w="511810" h="283845">
                  <a:moveTo>
                    <a:pt x="40919" y="185292"/>
                  </a:moveTo>
                  <a:lnTo>
                    <a:pt x="0" y="232917"/>
                  </a:lnTo>
                  <a:lnTo>
                    <a:pt x="13322" y="246295"/>
                  </a:lnTo>
                  <a:lnTo>
                    <a:pt x="26011" y="257411"/>
                  </a:lnTo>
                  <a:lnTo>
                    <a:pt x="60880" y="277623"/>
                  </a:lnTo>
                  <a:lnTo>
                    <a:pt x="98717" y="283768"/>
                  </a:lnTo>
                  <a:lnTo>
                    <a:pt x="120770" y="282094"/>
                  </a:lnTo>
                  <a:lnTo>
                    <a:pt x="156551" y="268697"/>
                  </a:lnTo>
                  <a:lnTo>
                    <a:pt x="188787" y="229379"/>
                  </a:lnTo>
                  <a:lnTo>
                    <a:pt x="191155" y="222008"/>
                  </a:lnTo>
                  <a:lnTo>
                    <a:pt x="101688" y="222008"/>
                  </a:lnTo>
                  <a:lnTo>
                    <a:pt x="85524" y="219713"/>
                  </a:lnTo>
                  <a:lnTo>
                    <a:pt x="70008" y="212828"/>
                  </a:lnTo>
                  <a:lnTo>
                    <a:pt x="55140" y="201354"/>
                  </a:lnTo>
                  <a:lnTo>
                    <a:pt x="40919" y="185292"/>
                  </a:lnTo>
                  <a:close/>
                </a:path>
                <a:path w="511810" h="283845">
                  <a:moveTo>
                    <a:pt x="119557" y="0"/>
                  </a:moveTo>
                  <a:lnTo>
                    <a:pt x="72323" y="12001"/>
                  </a:lnTo>
                  <a:lnTo>
                    <a:pt x="39654" y="45827"/>
                  </a:lnTo>
                  <a:lnTo>
                    <a:pt x="33235" y="76644"/>
                  </a:lnTo>
                  <a:lnTo>
                    <a:pt x="34257" y="88643"/>
                  </a:lnTo>
                  <a:lnTo>
                    <a:pt x="56628" y="130982"/>
                  </a:lnTo>
                  <a:lnTo>
                    <a:pt x="92024" y="160235"/>
                  </a:lnTo>
                  <a:lnTo>
                    <a:pt x="104006" y="168944"/>
                  </a:lnTo>
                  <a:lnTo>
                    <a:pt x="113415" y="176209"/>
                  </a:lnTo>
                  <a:lnTo>
                    <a:pt x="120250" y="182031"/>
                  </a:lnTo>
                  <a:lnTo>
                    <a:pt x="124510" y="186410"/>
                  </a:lnTo>
                  <a:lnTo>
                    <a:pt x="128485" y="191287"/>
                  </a:lnTo>
                  <a:lnTo>
                    <a:pt x="130467" y="196037"/>
                  </a:lnTo>
                  <a:lnTo>
                    <a:pt x="130467" y="206463"/>
                  </a:lnTo>
                  <a:lnTo>
                    <a:pt x="127863" y="211467"/>
                  </a:lnTo>
                  <a:lnTo>
                    <a:pt x="117449" y="219900"/>
                  </a:lnTo>
                  <a:lnTo>
                    <a:pt x="110464" y="222008"/>
                  </a:lnTo>
                  <a:lnTo>
                    <a:pt x="191155" y="222008"/>
                  </a:lnTo>
                  <a:lnTo>
                    <a:pt x="193414" y="214979"/>
                  </a:lnTo>
                  <a:lnTo>
                    <a:pt x="194957" y="200177"/>
                  </a:lnTo>
                  <a:lnTo>
                    <a:pt x="194204" y="188975"/>
                  </a:lnTo>
                  <a:lnTo>
                    <a:pt x="175239" y="147661"/>
                  </a:lnTo>
                  <a:lnTo>
                    <a:pt x="132791" y="111124"/>
                  </a:lnTo>
                  <a:lnTo>
                    <a:pt x="122046" y="103267"/>
                  </a:lnTo>
                  <a:lnTo>
                    <a:pt x="113699" y="96802"/>
                  </a:lnTo>
                  <a:lnTo>
                    <a:pt x="107748" y="91733"/>
                  </a:lnTo>
                  <a:lnTo>
                    <a:pt x="104190" y="88061"/>
                  </a:lnTo>
                  <a:lnTo>
                    <a:pt x="100876" y="84086"/>
                  </a:lnTo>
                  <a:lnTo>
                    <a:pt x="99212" y="80124"/>
                  </a:lnTo>
                  <a:lnTo>
                    <a:pt x="99212" y="72021"/>
                  </a:lnTo>
                  <a:lnTo>
                    <a:pt x="101282" y="68300"/>
                  </a:lnTo>
                  <a:lnTo>
                    <a:pt x="109575" y="61683"/>
                  </a:lnTo>
                  <a:lnTo>
                    <a:pt x="114630" y="60032"/>
                  </a:lnTo>
                  <a:lnTo>
                    <a:pt x="193298" y="60032"/>
                  </a:lnTo>
                  <a:lnTo>
                    <a:pt x="202895" y="44653"/>
                  </a:lnTo>
                  <a:lnTo>
                    <a:pt x="166192" y="11658"/>
                  </a:lnTo>
                  <a:lnTo>
                    <a:pt x="131680" y="728"/>
                  </a:lnTo>
                  <a:lnTo>
                    <a:pt x="119557" y="0"/>
                  </a:lnTo>
                  <a:close/>
                </a:path>
                <a:path w="511810" h="283845">
                  <a:moveTo>
                    <a:pt x="193298" y="60032"/>
                  </a:moveTo>
                  <a:lnTo>
                    <a:pt x="120599" y="60032"/>
                  </a:lnTo>
                  <a:lnTo>
                    <a:pt x="126547" y="60566"/>
                  </a:lnTo>
                  <a:lnTo>
                    <a:pt x="132714" y="62169"/>
                  </a:lnTo>
                  <a:lnTo>
                    <a:pt x="165150" y="86796"/>
                  </a:lnTo>
                  <a:lnTo>
                    <a:pt x="171322" y="95249"/>
                  </a:lnTo>
                  <a:lnTo>
                    <a:pt x="193298" y="60032"/>
                  </a:lnTo>
                  <a:close/>
                </a:path>
              </a:pathLst>
            </a:custGeom>
            <a:solidFill>
              <a:srgbClr val="0A108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365332" y="5372925"/>
              <a:ext cx="543928" cy="314096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6" name="object 16"/>
          <p:cNvGrpSpPr/>
          <p:nvPr/>
        </p:nvGrpSpPr>
        <p:grpSpPr>
          <a:xfrm>
            <a:off x="5021579" y="5199379"/>
            <a:ext cx="2735580" cy="515620"/>
            <a:chOff x="5021579" y="5199379"/>
            <a:chExt cx="2735580" cy="515620"/>
          </a:xfrm>
        </p:grpSpPr>
        <p:sp>
          <p:nvSpPr>
            <p:cNvPr id="17" name="object 17"/>
            <p:cNvSpPr/>
            <p:nvPr/>
          </p:nvSpPr>
          <p:spPr>
            <a:xfrm>
              <a:off x="5021579" y="5199379"/>
              <a:ext cx="2237739" cy="515619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076151" y="5248846"/>
              <a:ext cx="2145030" cy="422909"/>
            </a:xfrm>
            <a:custGeom>
              <a:avLst/>
              <a:gdLst/>
              <a:ahLst/>
              <a:cxnLst/>
              <a:rect l="l" t="t" r="r" b="b"/>
              <a:pathLst>
                <a:path w="2145029" h="422910">
                  <a:moveTo>
                    <a:pt x="1720176" y="139153"/>
                  </a:moveTo>
                  <a:lnTo>
                    <a:pt x="1662252" y="150375"/>
                  </a:lnTo>
                  <a:lnTo>
                    <a:pt x="1612023" y="184048"/>
                  </a:lnTo>
                  <a:lnTo>
                    <a:pt x="1577236" y="234711"/>
                  </a:lnTo>
                  <a:lnTo>
                    <a:pt x="1565643" y="296900"/>
                  </a:lnTo>
                  <a:lnTo>
                    <a:pt x="1567781" y="323715"/>
                  </a:lnTo>
                  <a:lnTo>
                    <a:pt x="1584893" y="369297"/>
                  </a:lnTo>
                  <a:lnTo>
                    <a:pt x="1618443" y="403311"/>
                  </a:lnTo>
                  <a:lnTo>
                    <a:pt x="1664329" y="420733"/>
                  </a:lnTo>
                  <a:lnTo>
                    <a:pt x="1691640" y="422909"/>
                  </a:lnTo>
                  <a:lnTo>
                    <a:pt x="1723424" y="420142"/>
                  </a:lnTo>
                  <a:lnTo>
                    <a:pt x="1752541" y="411841"/>
                  </a:lnTo>
                  <a:lnTo>
                    <a:pt x="1778988" y="398006"/>
                  </a:lnTo>
                  <a:lnTo>
                    <a:pt x="1802764" y="378637"/>
                  </a:lnTo>
                  <a:lnTo>
                    <a:pt x="1817290" y="361403"/>
                  </a:lnTo>
                  <a:lnTo>
                    <a:pt x="1696504" y="361403"/>
                  </a:lnTo>
                  <a:lnTo>
                    <a:pt x="1682504" y="360248"/>
                  </a:lnTo>
                  <a:lnTo>
                    <a:pt x="1641579" y="332943"/>
                  </a:lnTo>
                  <a:lnTo>
                    <a:pt x="1631619" y="294182"/>
                  </a:lnTo>
                  <a:lnTo>
                    <a:pt x="1632974" y="277492"/>
                  </a:lnTo>
                  <a:lnTo>
                    <a:pt x="1653286" y="231051"/>
                  </a:lnTo>
                  <a:lnTo>
                    <a:pt x="1696444" y="203726"/>
                  </a:lnTo>
                  <a:lnTo>
                    <a:pt x="1715566" y="201904"/>
                  </a:lnTo>
                  <a:lnTo>
                    <a:pt x="1830681" y="201904"/>
                  </a:lnTo>
                  <a:lnTo>
                    <a:pt x="1822298" y="188512"/>
                  </a:lnTo>
                  <a:lnTo>
                    <a:pt x="1785531" y="155765"/>
                  </a:lnTo>
                  <a:lnTo>
                    <a:pt x="1737748" y="140192"/>
                  </a:lnTo>
                  <a:lnTo>
                    <a:pt x="1720176" y="139153"/>
                  </a:lnTo>
                  <a:close/>
                </a:path>
                <a:path w="2145029" h="422910">
                  <a:moveTo>
                    <a:pt x="1830681" y="201904"/>
                  </a:moveTo>
                  <a:lnTo>
                    <a:pt x="1715566" y="201904"/>
                  </a:lnTo>
                  <a:lnTo>
                    <a:pt x="1729620" y="203066"/>
                  </a:lnTo>
                  <a:lnTo>
                    <a:pt x="1742313" y="206554"/>
                  </a:lnTo>
                  <a:lnTo>
                    <a:pt x="1777538" y="241900"/>
                  </a:lnTo>
                  <a:lnTo>
                    <a:pt x="1782178" y="268871"/>
                  </a:lnTo>
                  <a:lnTo>
                    <a:pt x="1780809" y="286476"/>
                  </a:lnTo>
                  <a:lnTo>
                    <a:pt x="1760270" y="333247"/>
                  </a:lnTo>
                  <a:lnTo>
                    <a:pt x="1716183" y="359644"/>
                  </a:lnTo>
                  <a:lnTo>
                    <a:pt x="1696504" y="361403"/>
                  </a:lnTo>
                  <a:lnTo>
                    <a:pt x="1817290" y="361403"/>
                  </a:lnTo>
                  <a:lnTo>
                    <a:pt x="1822410" y="355330"/>
                  </a:lnTo>
                  <a:lnTo>
                    <a:pt x="1836443" y="329680"/>
                  </a:lnTo>
                  <a:lnTo>
                    <a:pt x="1844864" y="301690"/>
                  </a:lnTo>
                  <a:lnTo>
                    <a:pt x="1847672" y="271360"/>
                  </a:lnTo>
                  <a:lnTo>
                    <a:pt x="1846648" y="252851"/>
                  </a:lnTo>
                  <a:lnTo>
                    <a:pt x="1843578" y="235270"/>
                  </a:lnTo>
                  <a:lnTo>
                    <a:pt x="1838462" y="218618"/>
                  </a:lnTo>
                  <a:lnTo>
                    <a:pt x="1831301" y="202895"/>
                  </a:lnTo>
                  <a:lnTo>
                    <a:pt x="1830681" y="201904"/>
                  </a:lnTo>
                  <a:close/>
                </a:path>
                <a:path w="2145029" h="422910">
                  <a:moveTo>
                    <a:pt x="640727" y="139153"/>
                  </a:moveTo>
                  <a:lnTo>
                    <a:pt x="582347" y="150529"/>
                  </a:lnTo>
                  <a:lnTo>
                    <a:pt x="533196" y="184670"/>
                  </a:lnTo>
                  <a:lnTo>
                    <a:pt x="499810" y="235237"/>
                  </a:lnTo>
                  <a:lnTo>
                    <a:pt x="488683" y="295909"/>
                  </a:lnTo>
                  <a:lnTo>
                    <a:pt x="490907" y="323258"/>
                  </a:lnTo>
                  <a:lnTo>
                    <a:pt x="508700" y="369397"/>
                  </a:lnTo>
                  <a:lnTo>
                    <a:pt x="543704" y="403380"/>
                  </a:lnTo>
                  <a:lnTo>
                    <a:pt x="592382" y="420740"/>
                  </a:lnTo>
                  <a:lnTo>
                    <a:pt x="621626" y="422909"/>
                  </a:lnTo>
                  <a:lnTo>
                    <a:pt x="640908" y="421974"/>
                  </a:lnTo>
                  <a:lnTo>
                    <a:pt x="693445" y="407936"/>
                  </a:lnTo>
                  <a:lnTo>
                    <a:pt x="734809" y="379399"/>
                  </a:lnTo>
                  <a:lnTo>
                    <a:pt x="745401" y="367195"/>
                  </a:lnTo>
                  <a:lnTo>
                    <a:pt x="735181" y="361899"/>
                  </a:lnTo>
                  <a:lnTo>
                    <a:pt x="621131" y="361899"/>
                  </a:lnTo>
                  <a:lnTo>
                    <a:pt x="606584" y="360856"/>
                  </a:lnTo>
                  <a:lnTo>
                    <a:pt x="565171" y="336150"/>
                  </a:lnTo>
                  <a:lnTo>
                    <a:pt x="554405" y="300380"/>
                  </a:lnTo>
                  <a:lnTo>
                    <a:pt x="769708" y="300380"/>
                  </a:lnTo>
                  <a:lnTo>
                    <a:pt x="770799" y="292815"/>
                  </a:lnTo>
                  <a:lnTo>
                    <a:pt x="771577" y="285743"/>
                  </a:lnTo>
                  <a:lnTo>
                    <a:pt x="772043" y="279167"/>
                  </a:lnTo>
                  <a:lnTo>
                    <a:pt x="772198" y="273088"/>
                  </a:lnTo>
                  <a:lnTo>
                    <a:pt x="771128" y="254826"/>
                  </a:lnTo>
                  <a:lnTo>
                    <a:pt x="770569" y="251764"/>
                  </a:lnTo>
                  <a:lnTo>
                    <a:pt x="563587" y="251764"/>
                  </a:lnTo>
                  <a:lnTo>
                    <a:pt x="569262" y="240415"/>
                  </a:lnTo>
                  <a:lnTo>
                    <a:pt x="603445" y="208803"/>
                  </a:lnTo>
                  <a:lnTo>
                    <a:pt x="637260" y="201409"/>
                  </a:lnTo>
                  <a:lnTo>
                    <a:pt x="753370" y="201409"/>
                  </a:lnTo>
                  <a:lnTo>
                    <a:pt x="745739" y="189208"/>
                  </a:lnTo>
                  <a:lnTo>
                    <a:pt x="708329" y="155765"/>
                  </a:lnTo>
                  <a:lnTo>
                    <a:pt x="659184" y="140192"/>
                  </a:lnTo>
                  <a:lnTo>
                    <a:pt x="640727" y="139153"/>
                  </a:lnTo>
                  <a:close/>
                </a:path>
                <a:path w="2145029" h="422910">
                  <a:moveTo>
                    <a:pt x="687120" y="336994"/>
                  </a:moveTo>
                  <a:lnTo>
                    <a:pt x="672202" y="347888"/>
                  </a:lnTo>
                  <a:lnTo>
                    <a:pt x="656231" y="355671"/>
                  </a:lnTo>
                  <a:lnTo>
                    <a:pt x="639207" y="360342"/>
                  </a:lnTo>
                  <a:lnTo>
                    <a:pt x="621131" y="361899"/>
                  </a:lnTo>
                  <a:lnTo>
                    <a:pt x="735181" y="361899"/>
                  </a:lnTo>
                  <a:lnTo>
                    <a:pt x="687120" y="336994"/>
                  </a:lnTo>
                  <a:close/>
                </a:path>
                <a:path w="2145029" h="422910">
                  <a:moveTo>
                    <a:pt x="753370" y="201409"/>
                  </a:moveTo>
                  <a:lnTo>
                    <a:pt x="637260" y="201409"/>
                  </a:lnTo>
                  <a:lnTo>
                    <a:pt x="649088" y="202207"/>
                  </a:lnTo>
                  <a:lnTo>
                    <a:pt x="660017" y="204601"/>
                  </a:lnTo>
                  <a:lnTo>
                    <a:pt x="694061" y="229965"/>
                  </a:lnTo>
                  <a:lnTo>
                    <a:pt x="703986" y="251764"/>
                  </a:lnTo>
                  <a:lnTo>
                    <a:pt x="770569" y="251764"/>
                  </a:lnTo>
                  <a:lnTo>
                    <a:pt x="767919" y="237247"/>
                  </a:lnTo>
                  <a:lnTo>
                    <a:pt x="762570" y="220351"/>
                  </a:lnTo>
                  <a:lnTo>
                    <a:pt x="755078" y="204139"/>
                  </a:lnTo>
                  <a:lnTo>
                    <a:pt x="753370" y="201409"/>
                  </a:lnTo>
                  <a:close/>
                </a:path>
                <a:path w="2145029" h="422910">
                  <a:moveTo>
                    <a:pt x="146100" y="139153"/>
                  </a:moveTo>
                  <a:lnTo>
                    <a:pt x="91947" y="150517"/>
                  </a:lnTo>
                  <a:lnTo>
                    <a:pt x="58473" y="170463"/>
                  </a:lnTo>
                  <a:lnTo>
                    <a:pt x="31270" y="198616"/>
                  </a:lnTo>
                  <a:lnTo>
                    <a:pt x="11401" y="233959"/>
                  </a:lnTo>
                  <a:lnTo>
                    <a:pt x="1266" y="271969"/>
                  </a:lnTo>
                  <a:lnTo>
                    <a:pt x="0" y="291693"/>
                  </a:lnTo>
                  <a:lnTo>
                    <a:pt x="1980" y="317061"/>
                  </a:lnTo>
                  <a:lnTo>
                    <a:pt x="17820" y="362952"/>
                  </a:lnTo>
                  <a:lnTo>
                    <a:pt x="48878" y="400728"/>
                  </a:lnTo>
                  <a:lnTo>
                    <a:pt x="91531" y="420445"/>
                  </a:lnTo>
                  <a:lnTo>
                    <a:pt x="116979" y="422909"/>
                  </a:lnTo>
                  <a:lnTo>
                    <a:pt x="128361" y="422414"/>
                  </a:lnTo>
                  <a:lnTo>
                    <a:pt x="168626" y="410263"/>
                  </a:lnTo>
                  <a:lnTo>
                    <a:pt x="199428" y="386981"/>
                  </a:lnTo>
                  <a:lnTo>
                    <a:pt x="265064" y="386981"/>
                  </a:lnTo>
                  <a:lnTo>
                    <a:pt x="268285" y="363880"/>
                  </a:lnTo>
                  <a:lnTo>
                    <a:pt x="132880" y="363880"/>
                  </a:lnTo>
                  <a:lnTo>
                    <a:pt x="118823" y="362670"/>
                  </a:lnTo>
                  <a:lnTo>
                    <a:pt x="84709" y="344525"/>
                  </a:lnTo>
                  <a:lnTo>
                    <a:pt x="67158" y="308535"/>
                  </a:lnTo>
                  <a:lnTo>
                    <a:pt x="65989" y="293433"/>
                  </a:lnTo>
                  <a:lnTo>
                    <a:pt x="67532" y="273793"/>
                  </a:lnTo>
                  <a:lnTo>
                    <a:pt x="90690" y="226212"/>
                  </a:lnTo>
                  <a:lnTo>
                    <a:pt x="133797" y="201793"/>
                  </a:lnTo>
                  <a:lnTo>
                    <a:pt x="150850" y="200164"/>
                  </a:lnTo>
                  <a:lnTo>
                    <a:pt x="291113" y="200164"/>
                  </a:lnTo>
                  <a:lnTo>
                    <a:pt x="293354" y="184086"/>
                  </a:lnTo>
                  <a:lnTo>
                    <a:pt x="227152" y="184086"/>
                  </a:lnTo>
                  <a:lnTo>
                    <a:pt x="219813" y="173759"/>
                  </a:lnTo>
                  <a:lnTo>
                    <a:pt x="211550" y="164741"/>
                  </a:lnTo>
                  <a:lnTo>
                    <a:pt x="170143" y="142022"/>
                  </a:lnTo>
                  <a:lnTo>
                    <a:pt x="158364" y="139870"/>
                  </a:lnTo>
                  <a:lnTo>
                    <a:pt x="146100" y="139153"/>
                  </a:lnTo>
                  <a:close/>
                </a:path>
                <a:path w="2145029" h="422910">
                  <a:moveTo>
                    <a:pt x="265064" y="386981"/>
                  </a:moveTo>
                  <a:lnTo>
                    <a:pt x="199428" y="386981"/>
                  </a:lnTo>
                  <a:lnTo>
                    <a:pt x="195465" y="415963"/>
                  </a:lnTo>
                  <a:lnTo>
                    <a:pt x="261023" y="415963"/>
                  </a:lnTo>
                  <a:lnTo>
                    <a:pt x="265064" y="386981"/>
                  </a:lnTo>
                  <a:close/>
                </a:path>
                <a:path w="2145029" h="422910">
                  <a:moveTo>
                    <a:pt x="291113" y="200164"/>
                  </a:moveTo>
                  <a:lnTo>
                    <a:pt x="150850" y="200164"/>
                  </a:lnTo>
                  <a:lnTo>
                    <a:pt x="165332" y="201385"/>
                  </a:lnTo>
                  <a:lnTo>
                    <a:pt x="178336" y="205047"/>
                  </a:lnTo>
                  <a:lnTo>
                    <a:pt x="208032" y="230224"/>
                  </a:lnTo>
                  <a:lnTo>
                    <a:pt x="218490" y="271271"/>
                  </a:lnTo>
                  <a:lnTo>
                    <a:pt x="217719" y="283344"/>
                  </a:lnTo>
                  <a:lnTo>
                    <a:pt x="199592" y="329673"/>
                  </a:lnTo>
                  <a:lnTo>
                    <a:pt x="166061" y="357751"/>
                  </a:lnTo>
                  <a:lnTo>
                    <a:pt x="132880" y="363880"/>
                  </a:lnTo>
                  <a:lnTo>
                    <a:pt x="268285" y="363880"/>
                  </a:lnTo>
                  <a:lnTo>
                    <a:pt x="291113" y="200164"/>
                  </a:lnTo>
                  <a:close/>
                </a:path>
                <a:path w="2145029" h="422910">
                  <a:moveTo>
                    <a:pt x="298653" y="146088"/>
                  </a:moveTo>
                  <a:lnTo>
                    <a:pt x="232346" y="146088"/>
                  </a:lnTo>
                  <a:lnTo>
                    <a:pt x="227152" y="184086"/>
                  </a:lnTo>
                  <a:lnTo>
                    <a:pt x="293354" y="184086"/>
                  </a:lnTo>
                  <a:lnTo>
                    <a:pt x="298653" y="146088"/>
                  </a:lnTo>
                  <a:close/>
                </a:path>
                <a:path w="2145029" h="422910">
                  <a:moveTo>
                    <a:pt x="1533525" y="146088"/>
                  </a:moveTo>
                  <a:lnTo>
                    <a:pt x="1467942" y="146088"/>
                  </a:lnTo>
                  <a:lnTo>
                    <a:pt x="1431061" y="415963"/>
                  </a:lnTo>
                  <a:lnTo>
                    <a:pt x="1497152" y="415963"/>
                  </a:lnTo>
                  <a:lnTo>
                    <a:pt x="1533525" y="146088"/>
                  </a:lnTo>
                  <a:close/>
                </a:path>
                <a:path w="2145029" h="422910">
                  <a:moveTo>
                    <a:pt x="1990001" y="146088"/>
                  </a:moveTo>
                  <a:lnTo>
                    <a:pt x="1923910" y="146088"/>
                  </a:lnTo>
                  <a:lnTo>
                    <a:pt x="1887042" y="415963"/>
                  </a:lnTo>
                  <a:lnTo>
                    <a:pt x="1953120" y="415963"/>
                  </a:lnTo>
                  <a:lnTo>
                    <a:pt x="1965820" y="320471"/>
                  </a:lnTo>
                  <a:lnTo>
                    <a:pt x="1969648" y="294556"/>
                  </a:lnTo>
                  <a:lnTo>
                    <a:pt x="1977868" y="256170"/>
                  </a:lnTo>
                  <a:lnTo>
                    <a:pt x="2000047" y="218025"/>
                  </a:lnTo>
                  <a:lnTo>
                    <a:pt x="2041271" y="200164"/>
                  </a:lnTo>
                  <a:lnTo>
                    <a:pt x="2143249" y="200164"/>
                  </a:lnTo>
                  <a:lnTo>
                    <a:pt x="2139351" y="186477"/>
                  </a:lnTo>
                  <a:lnTo>
                    <a:pt x="2132513" y="173481"/>
                  </a:lnTo>
                  <a:lnTo>
                    <a:pt x="1986254" y="173481"/>
                  </a:lnTo>
                  <a:lnTo>
                    <a:pt x="1990001" y="146088"/>
                  </a:lnTo>
                  <a:close/>
                </a:path>
                <a:path w="2145029" h="422910">
                  <a:moveTo>
                    <a:pt x="2143249" y="200164"/>
                  </a:moveTo>
                  <a:lnTo>
                    <a:pt x="2041271" y="200164"/>
                  </a:lnTo>
                  <a:lnTo>
                    <a:pt x="2049372" y="200714"/>
                  </a:lnTo>
                  <a:lnTo>
                    <a:pt x="2056491" y="202366"/>
                  </a:lnTo>
                  <a:lnTo>
                    <a:pt x="2077101" y="234027"/>
                  </a:lnTo>
                  <a:lnTo>
                    <a:pt x="2076924" y="240567"/>
                  </a:lnTo>
                  <a:lnTo>
                    <a:pt x="2076367" y="248410"/>
                  </a:lnTo>
                  <a:lnTo>
                    <a:pt x="2075438" y="257679"/>
                  </a:lnTo>
                  <a:lnTo>
                    <a:pt x="2074138" y="268376"/>
                  </a:lnTo>
                  <a:lnTo>
                    <a:pt x="2053971" y="415963"/>
                  </a:lnTo>
                  <a:lnTo>
                    <a:pt x="2120061" y="415963"/>
                  </a:lnTo>
                  <a:lnTo>
                    <a:pt x="2140724" y="264782"/>
                  </a:lnTo>
                  <a:lnTo>
                    <a:pt x="2144665" y="226439"/>
                  </a:lnTo>
                  <a:lnTo>
                    <a:pt x="2144941" y="217360"/>
                  </a:lnTo>
                  <a:lnTo>
                    <a:pt x="2143543" y="201196"/>
                  </a:lnTo>
                  <a:lnTo>
                    <a:pt x="2143249" y="200164"/>
                  </a:lnTo>
                  <a:close/>
                </a:path>
                <a:path w="2145029" h="422910">
                  <a:moveTo>
                    <a:pt x="2065223" y="139153"/>
                  </a:moveTo>
                  <a:lnTo>
                    <a:pt x="2044922" y="141299"/>
                  </a:lnTo>
                  <a:lnTo>
                    <a:pt x="2024995" y="147735"/>
                  </a:lnTo>
                  <a:lnTo>
                    <a:pt x="2005440" y="158463"/>
                  </a:lnTo>
                  <a:lnTo>
                    <a:pt x="1986254" y="173481"/>
                  </a:lnTo>
                  <a:lnTo>
                    <a:pt x="2132513" y="173481"/>
                  </a:lnTo>
                  <a:lnTo>
                    <a:pt x="2097073" y="144706"/>
                  </a:lnTo>
                  <a:lnTo>
                    <a:pt x="2065223" y="139153"/>
                  </a:lnTo>
                  <a:close/>
                </a:path>
                <a:path w="2145029" h="422910">
                  <a:moveTo>
                    <a:pt x="1279156" y="139153"/>
                  </a:moveTo>
                  <a:lnTo>
                    <a:pt x="1214880" y="150653"/>
                  </a:lnTo>
                  <a:lnTo>
                    <a:pt x="1163510" y="185165"/>
                  </a:lnTo>
                  <a:lnTo>
                    <a:pt x="1129826" y="235980"/>
                  </a:lnTo>
                  <a:lnTo>
                    <a:pt x="1118603" y="296405"/>
                  </a:lnTo>
                  <a:lnTo>
                    <a:pt x="1120875" y="323537"/>
                  </a:lnTo>
                  <a:lnTo>
                    <a:pt x="1139048" y="369428"/>
                  </a:lnTo>
                  <a:lnTo>
                    <a:pt x="1174798" y="403380"/>
                  </a:lnTo>
                  <a:lnTo>
                    <a:pt x="1224491" y="420740"/>
                  </a:lnTo>
                  <a:lnTo>
                    <a:pt x="1254340" y="422909"/>
                  </a:lnTo>
                  <a:lnTo>
                    <a:pt x="1274098" y="421978"/>
                  </a:lnTo>
                  <a:lnTo>
                    <a:pt x="1327683" y="408000"/>
                  </a:lnTo>
                  <a:lnTo>
                    <a:pt x="1370933" y="379196"/>
                  </a:lnTo>
                  <a:lnTo>
                    <a:pt x="1382649" y="366737"/>
                  </a:lnTo>
                  <a:lnTo>
                    <a:pt x="1375802" y="361899"/>
                  </a:lnTo>
                  <a:lnTo>
                    <a:pt x="1257960" y="361899"/>
                  </a:lnTo>
                  <a:lnTo>
                    <a:pt x="1241767" y="360722"/>
                  </a:lnTo>
                  <a:lnTo>
                    <a:pt x="1204163" y="343077"/>
                  </a:lnTo>
                  <a:lnTo>
                    <a:pt x="1185803" y="307875"/>
                  </a:lnTo>
                  <a:lnTo>
                    <a:pt x="1184579" y="293052"/>
                  </a:lnTo>
                  <a:lnTo>
                    <a:pt x="1185353" y="281065"/>
                  </a:lnTo>
                  <a:lnTo>
                    <a:pt x="1203694" y="236723"/>
                  </a:lnTo>
                  <a:lnTo>
                    <a:pt x="1240995" y="208630"/>
                  </a:lnTo>
                  <a:lnTo>
                    <a:pt x="1278039" y="202158"/>
                  </a:lnTo>
                  <a:lnTo>
                    <a:pt x="1397515" y="202158"/>
                  </a:lnTo>
                  <a:lnTo>
                    <a:pt x="1398028" y="201879"/>
                  </a:lnTo>
                  <a:lnTo>
                    <a:pt x="1375892" y="174435"/>
                  </a:lnTo>
                  <a:lnTo>
                    <a:pt x="1348703" y="154833"/>
                  </a:lnTo>
                  <a:lnTo>
                    <a:pt x="1316459" y="143073"/>
                  </a:lnTo>
                  <a:lnTo>
                    <a:pt x="1279156" y="139153"/>
                  </a:lnTo>
                  <a:close/>
                </a:path>
                <a:path w="2145029" h="422910">
                  <a:moveTo>
                    <a:pt x="1330591" y="329945"/>
                  </a:moveTo>
                  <a:lnTo>
                    <a:pt x="1316571" y="343923"/>
                  </a:lnTo>
                  <a:lnTo>
                    <a:pt x="1299791" y="353909"/>
                  </a:lnTo>
                  <a:lnTo>
                    <a:pt x="1280253" y="359901"/>
                  </a:lnTo>
                  <a:lnTo>
                    <a:pt x="1257960" y="361899"/>
                  </a:lnTo>
                  <a:lnTo>
                    <a:pt x="1375802" y="361899"/>
                  </a:lnTo>
                  <a:lnTo>
                    <a:pt x="1330591" y="329945"/>
                  </a:lnTo>
                  <a:close/>
                </a:path>
                <a:path w="2145029" h="422910">
                  <a:moveTo>
                    <a:pt x="1397515" y="202158"/>
                  </a:moveTo>
                  <a:lnTo>
                    <a:pt x="1278039" y="202158"/>
                  </a:lnTo>
                  <a:lnTo>
                    <a:pt x="1297096" y="204046"/>
                  </a:lnTo>
                  <a:lnTo>
                    <a:pt x="1314108" y="209711"/>
                  </a:lnTo>
                  <a:lnTo>
                    <a:pt x="1329075" y="219153"/>
                  </a:lnTo>
                  <a:lnTo>
                    <a:pt x="1341996" y="232371"/>
                  </a:lnTo>
                  <a:lnTo>
                    <a:pt x="1397515" y="202158"/>
                  </a:lnTo>
                  <a:close/>
                </a:path>
                <a:path w="2145029" h="422910">
                  <a:moveTo>
                    <a:pt x="913041" y="146088"/>
                  </a:moveTo>
                  <a:lnTo>
                    <a:pt x="846950" y="146088"/>
                  </a:lnTo>
                  <a:lnTo>
                    <a:pt x="810082" y="415963"/>
                  </a:lnTo>
                  <a:lnTo>
                    <a:pt x="876160" y="415963"/>
                  </a:lnTo>
                  <a:lnTo>
                    <a:pt x="888860" y="320471"/>
                  </a:lnTo>
                  <a:lnTo>
                    <a:pt x="892688" y="294556"/>
                  </a:lnTo>
                  <a:lnTo>
                    <a:pt x="900908" y="256170"/>
                  </a:lnTo>
                  <a:lnTo>
                    <a:pt x="923087" y="218025"/>
                  </a:lnTo>
                  <a:lnTo>
                    <a:pt x="964311" y="200164"/>
                  </a:lnTo>
                  <a:lnTo>
                    <a:pt x="1066289" y="200164"/>
                  </a:lnTo>
                  <a:lnTo>
                    <a:pt x="1062391" y="186477"/>
                  </a:lnTo>
                  <a:lnTo>
                    <a:pt x="1055553" y="173481"/>
                  </a:lnTo>
                  <a:lnTo>
                    <a:pt x="909294" y="173481"/>
                  </a:lnTo>
                  <a:lnTo>
                    <a:pt x="913041" y="146088"/>
                  </a:lnTo>
                  <a:close/>
                </a:path>
                <a:path w="2145029" h="422910">
                  <a:moveTo>
                    <a:pt x="1066289" y="200164"/>
                  </a:moveTo>
                  <a:lnTo>
                    <a:pt x="964311" y="200164"/>
                  </a:lnTo>
                  <a:lnTo>
                    <a:pt x="972412" y="200714"/>
                  </a:lnTo>
                  <a:lnTo>
                    <a:pt x="979531" y="202366"/>
                  </a:lnTo>
                  <a:lnTo>
                    <a:pt x="1000141" y="234027"/>
                  </a:lnTo>
                  <a:lnTo>
                    <a:pt x="999964" y="240567"/>
                  </a:lnTo>
                  <a:lnTo>
                    <a:pt x="999407" y="248410"/>
                  </a:lnTo>
                  <a:lnTo>
                    <a:pt x="998478" y="257679"/>
                  </a:lnTo>
                  <a:lnTo>
                    <a:pt x="997178" y="268376"/>
                  </a:lnTo>
                  <a:lnTo>
                    <a:pt x="977011" y="415963"/>
                  </a:lnTo>
                  <a:lnTo>
                    <a:pt x="1043101" y="415963"/>
                  </a:lnTo>
                  <a:lnTo>
                    <a:pt x="1063764" y="264782"/>
                  </a:lnTo>
                  <a:lnTo>
                    <a:pt x="1067705" y="226439"/>
                  </a:lnTo>
                  <a:lnTo>
                    <a:pt x="1067981" y="217360"/>
                  </a:lnTo>
                  <a:lnTo>
                    <a:pt x="1066583" y="201196"/>
                  </a:lnTo>
                  <a:lnTo>
                    <a:pt x="1066289" y="200164"/>
                  </a:lnTo>
                  <a:close/>
                </a:path>
                <a:path w="2145029" h="422910">
                  <a:moveTo>
                    <a:pt x="988263" y="139153"/>
                  </a:moveTo>
                  <a:lnTo>
                    <a:pt x="967962" y="141299"/>
                  </a:lnTo>
                  <a:lnTo>
                    <a:pt x="948035" y="147735"/>
                  </a:lnTo>
                  <a:lnTo>
                    <a:pt x="928480" y="158463"/>
                  </a:lnTo>
                  <a:lnTo>
                    <a:pt x="909294" y="173481"/>
                  </a:lnTo>
                  <a:lnTo>
                    <a:pt x="1055553" y="173481"/>
                  </a:lnTo>
                  <a:lnTo>
                    <a:pt x="1020113" y="144706"/>
                  </a:lnTo>
                  <a:lnTo>
                    <a:pt x="988263" y="139153"/>
                  </a:lnTo>
                  <a:close/>
                </a:path>
                <a:path w="2145029" h="422910">
                  <a:moveTo>
                    <a:pt x="427088" y="203149"/>
                  </a:moveTo>
                  <a:lnTo>
                    <a:pt x="361137" y="203149"/>
                  </a:lnTo>
                  <a:lnTo>
                    <a:pt x="332066" y="415963"/>
                  </a:lnTo>
                  <a:lnTo>
                    <a:pt x="398145" y="415963"/>
                  </a:lnTo>
                  <a:lnTo>
                    <a:pt x="427088" y="203149"/>
                  </a:lnTo>
                  <a:close/>
                </a:path>
                <a:path w="2145029" h="422910">
                  <a:moveTo>
                    <a:pt x="476758" y="146088"/>
                  </a:moveTo>
                  <a:lnTo>
                    <a:pt x="336334" y="146088"/>
                  </a:lnTo>
                  <a:lnTo>
                    <a:pt x="328650" y="203149"/>
                  </a:lnTo>
                  <a:lnTo>
                    <a:pt x="468820" y="203149"/>
                  </a:lnTo>
                  <a:lnTo>
                    <a:pt x="476758" y="146088"/>
                  </a:lnTo>
                  <a:close/>
                </a:path>
                <a:path w="2145029" h="422910">
                  <a:moveTo>
                    <a:pt x="448462" y="45885"/>
                  </a:moveTo>
                  <a:lnTo>
                    <a:pt x="382625" y="45885"/>
                  </a:lnTo>
                  <a:lnTo>
                    <a:pt x="368934" y="146088"/>
                  </a:lnTo>
                  <a:lnTo>
                    <a:pt x="434835" y="146088"/>
                  </a:lnTo>
                  <a:lnTo>
                    <a:pt x="448462" y="45885"/>
                  </a:lnTo>
                  <a:close/>
                </a:path>
                <a:path w="2145029" h="422910">
                  <a:moveTo>
                    <a:pt x="1513420" y="35712"/>
                  </a:moveTo>
                  <a:lnTo>
                    <a:pt x="1479255" y="54059"/>
                  </a:lnTo>
                  <a:lnTo>
                    <a:pt x="1472488" y="76644"/>
                  </a:lnTo>
                  <a:lnTo>
                    <a:pt x="1473241" y="84773"/>
                  </a:lnTo>
                  <a:lnTo>
                    <a:pt x="1497758" y="114560"/>
                  </a:lnTo>
                  <a:lnTo>
                    <a:pt x="1513420" y="117563"/>
                  </a:lnTo>
                  <a:lnTo>
                    <a:pt x="1521550" y="116813"/>
                  </a:lnTo>
                  <a:lnTo>
                    <a:pt x="1551343" y="92300"/>
                  </a:lnTo>
                  <a:lnTo>
                    <a:pt x="1554353" y="76644"/>
                  </a:lnTo>
                  <a:lnTo>
                    <a:pt x="1553600" y="68509"/>
                  </a:lnTo>
                  <a:lnTo>
                    <a:pt x="1529076" y="38720"/>
                  </a:lnTo>
                  <a:lnTo>
                    <a:pt x="1513420" y="35712"/>
                  </a:lnTo>
                  <a:close/>
                </a:path>
                <a:path w="2145029" h="422910">
                  <a:moveTo>
                    <a:pt x="1839239" y="0"/>
                  </a:moveTo>
                  <a:lnTo>
                    <a:pt x="1759115" y="0"/>
                  </a:lnTo>
                  <a:lnTo>
                    <a:pt x="1686191" y="96977"/>
                  </a:lnTo>
                  <a:lnTo>
                    <a:pt x="1734807" y="96977"/>
                  </a:lnTo>
                  <a:lnTo>
                    <a:pt x="1839239" y="0"/>
                  </a:lnTo>
                  <a:close/>
                </a:path>
              </a:pathLst>
            </a:custGeom>
            <a:solidFill>
              <a:srgbClr val="0A108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061168" y="5233657"/>
              <a:ext cx="2175149" cy="453376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7249159" y="5544819"/>
              <a:ext cx="508000" cy="170180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7302220" y="5594126"/>
              <a:ext cx="417195" cy="78105"/>
            </a:xfrm>
            <a:custGeom>
              <a:avLst/>
              <a:gdLst/>
              <a:ahLst/>
              <a:cxnLst/>
              <a:rect l="l" t="t" r="r" b="b"/>
              <a:pathLst>
                <a:path w="417195" h="78104">
                  <a:moveTo>
                    <a:pt x="377774" y="0"/>
                  </a:moveTo>
                  <a:lnTo>
                    <a:pt x="341685" y="23783"/>
                  </a:lnTo>
                  <a:lnTo>
                    <a:pt x="338835" y="38696"/>
                  </a:lnTo>
                  <a:lnTo>
                    <a:pt x="339548" y="46461"/>
                  </a:lnTo>
                  <a:lnTo>
                    <a:pt x="370009" y="76922"/>
                  </a:lnTo>
                  <a:lnTo>
                    <a:pt x="377774" y="77635"/>
                  </a:lnTo>
                  <a:lnTo>
                    <a:pt x="385539" y="76922"/>
                  </a:lnTo>
                  <a:lnTo>
                    <a:pt x="416000" y="46461"/>
                  </a:lnTo>
                  <a:lnTo>
                    <a:pt x="416712" y="38696"/>
                  </a:lnTo>
                  <a:lnTo>
                    <a:pt x="416000" y="30939"/>
                  </a:lnTo>
                  <a:lnTo>
                    <a:pt x="385539" y="705"/>
                  </a:lnTo>
                  <a:lnTo>
                    <a:pt x="377774" y="0"/>
                  </a:lnTo>
                  <a:close/>
                </a:path>
                <a:path w="417195" h="78104">
                  <a:moveTo>
                    <a:pt x="208229" y="0"/>
                  </a:moveTo>
                  <a:lnTo>
                    <a:pt x="172246" y="23783"/>
                  </a:lnTo>
                  <a:lnTo>
                    <a:pt x="169417" y="38696"/>
                  </a:lnTo>
                  <a:lnTo>
                    <a:pt x="170125" y="46461"/>
                  </a:lnTo>
                  <a:lnTo>
                    <a:pt x="200446" y="76922"/>
                  </a:lnTo>
                  <a:lnTo>
                    <a:pt x="208229" y="77635"/>
                  </a:lnTo>
                  <a:lnTo>
                    <a:pt x="216020" y="76922"/>
                  </a:lnTo>
                  <a:lnTo>
                    <a:pt x="246590" y="46461"/>
                  </a:lnTo>
                  <a:lnTo>
                    <a:pt x="247307" y="38696"/>
                  </a:lnTo>
                  <a:lnTo>
                    <a:pt x="246590" y="30939"/>
                  </a:lnTo>
                  <a:lnTo>
                    <a:pt x="216020" y="705"/>
                  </a:lnTo>
                  <a:lnTo>
                    <a:pt x="208229" y="0"/>
                  </a:lnTo>
                  <a:close/>
                </a:path>
                <a:path w="417195" h="78104">
                  <a:moveTo>
                    <a:pt x="38938" y="0"/>
                  </a:moveTo>
                  <a:lnTo>
                    <a:pt x="2849" y="23783"/>
                  </a:lnTo>
                  <a:lnTo>
                    <a:pt x="0" y="38696"/>
                  </a:lnTo>
                  <a:lnTo>
                    <a:pt x="712" y="46461"/>
                  </a:lnTo>
                  <a:lnTo>
                    <a:pt x="31173" y="76922"/>
                  </a:lnTo>
                  <a:lnTo>
                    <a:pt x="38938" y="77635"/>
                  </a:lnTo>
                  <a:lnTo>
                    <a:pt x="46708" y="76922"/>
                  </a:lnTo>
                  <a:lnTo>
                    <a:pt x="77174" y="46461"/>
                  </a:lnTo>
                  <a:lnTo>
                    <a:pt x="77889" y="38696"/>
                  </a:lnTo>
                  <a:lnTo>
                    <a:pt x="77174" y="30939"/>
                  </a:lnTo>
                  <a:lnTo>
                    <a:pt x="46708" y="705"/>
                  </a:lnTo>
                  <a:lnTo>
                    <a:pt x="38938" y="0"/>
                  </a:lnTo>
                  <a:close/>
                </a:path>
              </a:pathLst>
            </a:custGeom>
            <a:solidFill>
              <a:srgbClr val="0A108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7287018" y="5578932"/>
              <a:ext cx="447243" cy="108127"/>
            </a:xfrm>
            <a:prstGeom prst="rect">
              <a:avLst/>
            </a:prstGeom>
            <a:blipFill>
              <a:blip r:embed="rId1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/>
          <p:nvPr/>
        </p:nvSpPr>
        <p:spPr>
          <a:xfrm>
            <a:off x="1043939" y="1844039"/>
            <a:ext cx="3467100" cy="2809239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563620" y="403859"/>
            <a:ext cx="2232660" cy="927100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07559" y="1696720"/>
            <a:ext cx="3726180" cy="3032760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44500" y="815339"/>
            <a:ext cx="8173720" cy="355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96240" y="1386839"/>
            <a:ext cx="8209280" cy="47091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74276" y="1414894"/>
            <a:ext cx="7823834" cy="459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125" dirty="0">
                <a:latin typeface="Arial"/>
                <a:cs typeface="Arial"/>
              </a:rPr>
              <a:t>Las </a:t>
            </a:r>
            <a:r>
              <a:rPr sz="2000" b="1" spc="-25" dirty="0">
                <a:latin typeface="Arial"/>
                <a:cs typeface="Arial"/>
              </a:rPr>
              <a:t>Dimensiones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55" dirty="0">
                <a:latin typeface="Arial"/>
                <a:cs typeface="Arial"/>
              </a:rPr>
              <a:t>componen </a:t>
            </a:r>
            <a:r>
              <a:rPr sz="2000" b="1" spc="-25" dirty="0">
                <a:latin typeface="Arial"/>
                <a:cs typeface="Arial"/>
              </a:rPr>
              <a:t>transición </a:t>
            </a:r>
            <a:r>
              <a:rPr sz="2000" b="1" dirty="0">
                <a:latin typeface="Arial"/>
                <a:cs typeface="Arial"/>
              </a:rPr>
              <a:t>transparente</a:t>
            </a:r>
            <a:r>
              <a:rPr sz="2000" b="1" spc="400" dirty="0">
                <a:latin typeface="Arial"/>
                <a:cs typeface="Arial"/>
              </a:rPr>
              <a:t> </a:t>
            </a:r>
            <a:r>
              <a:rPr sz="2000" b="1" spc="-80" dirty="0">
                <a:latin typeface="Arial"/>
                <a:cs typeface="Arial"/>
              </a:rPr>
              <a:t>son: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5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buAutoNum type="arabicParenR"/>
              <a:tabLst>
                <a:tab pos="469265" algn="l"/>
                <a:tab pos="469900" algn="l"/>
              </a:tabLst>
            </a:pP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Dimensión</a:t>
            </a:r>
            <a:r>
              <a:rPr sz="2000" b="1" spc="70" dirty="0">
                <a:latin typeface="Arial"/>
                <a:cs typeface="Arial"/>
              </a:rPr>
              <a:t> </a:t>
            </a:r>
            <a:r>
              <a:rPr sz="2000" b="1" spc="-20" dirty="0">
                <a:latin typeface="Arial"/>
                <a:cs typeface="Arial"/>
              </a:rPr>
              <a:t>Institucional</a:t>
            </a:r>
            <a:endParaRPr sz="20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buAutoNum type="arabicParenR"/>
              <a:tabLst>
                <a:tab pos="469265" algn="l"/>
                <a:tab pos="469900" algn="l"/>
              </a:tabLst>
            </a:pP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Dimensión</a:t>
            </a:r>
            <a:r>
              <a:rPr sz="2000" b="1" spc="70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Social</a:t>
            </a:r>
            <a:endParaRPr sz="2000">
              <a:latin typeface="Arial"/>
              <a:cs typeface="Arial"/>
            </a:endParaRPr>
          </a:p>
          <a:p>
            <a:pPr marL="497840" indent="-485140">
              <a:lnSpc>
                <a:spcPct val="100000"/>
              </a:lnSpc>
              <a:buAutoNum type="arabicParenR"/>
              <a:tabLst>
                <a:tab pos="497205" algn="l"/>
                <a:tab pos="497840" algn="l"/>
              </a:tabLst>
            </a:pP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Dimensión</a:t>
            </a:r>
            <a:r>
              <a:rPr sz="2000" b="1" spc="70" dirty="0">
                <a:latin typeface="Arial"/>
                <a:cs typeface="Arial"/>
              </a:rPr>
              <a:t> </a:t>
            </a:r>
            <a:r>
              <a:rPr sz="2000" b="1" spc="-15" dirty="0">
                <a:latin typeface="Arial"/>
                <a:cs typeface="Arial"/>
              </a:rPr>
              <a:t>Política.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5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</a:pPr>
            <a:r>
              <a:rPr sz="2000" b="1" spc="-125" dirty="0">
                <a:latin typeface="Arial"/>
                <a:cs typeface="Arial"/>
              </a:rPr>
              <a:t>Estas </a:t>
            </a:r>
            <a:r>
              <a:rPr sz="2000" b="1" spc="-70" dirty="0">
                <a:latin typeface="Arial"/>
                <a:cs typeface="Arial"/>
              </a:rPr>
              <a:t>tres </a:t>
            </a:r>
            <a:r>
              <a:rPr sz="2000" b="1" spc="30" dirty="0">
                <a:latin typeface="Arial"/>
                <a:cs typeface="Arial"/>
              </a:rPr>
              <a:t>(3) </a:t>
            </a:r>
            <a:r>
              <a:rPr sz="2000" b="1" spc="-15" dirty="0">
                <a:latin typeface="Arial"/>
                <a:cs typeface="Arial"/>
              </a:rPr>
              <a:t>dimensiones </a:t>
            </a:r>
            <a:r>
              <a:rPr sz="2000" b="1" spc="55" dirty="0">
                <a:latin typeface="Arial"/>
                <a:cs typeface="Arial"/>
              </a:rPr>
              <a:t>componen </a:t>
            </a:r>
            <a:r>
              <a:rPr sz="2000" b="1" spc="-25" dirty="0">
                <a:latin typeface="Arial"/>
                <a:cs typeface="Arial"/>
              </a:rPr>
              <a:t>un </a:t>
            </a:r>
            <a:r>
              <a:rPr sz="2000" b="1" spc="-40" dirty="0">
                <a:latin typeface="Arial"/>
                <a:cs typeface="Arial"/>
              </a:rPr>
              <a:t>sistema </a:t>
            </a:r>
            <a:r>
              <a:rPr sz="2000" b="1" spc="30" dirty="0">
                <a:latin typeface="Arial"/>
                <a:cs typeface="Arial"/>
              </a:rPr>
              <a:t>integrado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65" dirty="0">
                <a:latin typeface="Arial"/>
                <a:cs typeface="Arial"/>
              </a:rPr>
              <a:t>de  </a:t>
            </a:r>
            <a:r>
              <a:rPr sz="2000" b="1" spc="10" dirty="0">
                <a:latin typeface="Arial"/>
                <a:cs typeface="Arial"/>
              </a:rPr>
              <a:t>interacciones. </a:t>
            </a:r>
            <a:r>
              <a:rPr sz="2000" b="1" spc="-90" dirty="0">
                <a:latin typeface="Arial"/>
                <a:cs typeface="Arial"/>
              </a:rPr>
              <a:t>Son </a:t>
            </a:r>
            <a:r>
              <a:rPr sz="2000" b="1" spc="-15" dirty="0">
                <a:latin typeface="Arial"/>
                <a:cs typeface="Arial"/>
              </a:rPr>
              <a:t>dimensiones </a:t>
            </a:r>
            <a:r>
              <a:rPr sz="2000" b="1" spc="20" dirty="0">
                <a:latin typeface="Arial"/>
                <a:cs typeface="Arial"/>
              </a:rPr>
              <a:t>interdependientes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20" dirty="0">
                <a:latin typeface="Arial"/>
                <a:cs typeface="Arial"/>
              </a:rPr>
              <a:t>tienen  </a:t>
            </a:r>
            <a:r>
              <a:rPr sz="2000" b="1" spc="65" dirty="0">
                <a:latin typeface="Arial"/>
                <a:cs typeface="Arial"/>
              </a:rPr>
              <a:t>como </a:t>
            </a:r>
            <a:r>
              <a:rPr sz="2000" b="1" spc="20" dirty="0">
                <a:latin typeface="Arial"/>
                <a:cs typeface="Arial"/>
              </a:rPr>
              <a:t>finalidad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-10" dirty="0">
                <a:latin typeface="Arial"/>
                <a:cs typeface="Arial"/>
              </a:rPr>
              <a:t>logro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-10" dirty="0">
                <a:latin typeface="Arial"/>
                <a:cs typeface="Arial"/>
              </a:rPr>
              <a:t>objetivos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</a:t>
            </a:r>
            <a:r>
              <a:rPr sz="2000" b="1" spc="440" dirty="0">
                <a:latin typeface="Arial"/>
                <a:cs typeface="Arial"/>
              </a:rPr>
              <a:t> </a:t>
            </a:r>
            <a:r>
              <a:rPr sz="2000" b="1" spc="-55" dirty="0">
                <a:latin typeface="Arial"/>
                <a:cs typeface="Arial"/>
              </a:rPr>
              <a:t>Transición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b="1" spc="-15" dirty="0">
                <a:latin typeface="Arial"/>
                <a:cs typeface="Arial"/>
              </a:rPr>
              <a:t>Transparente.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50">
              <a:latin typeface="Arial"/>
              <a:cs typeface="Arial"/>
            </a:endParaRPr>
          </a:p>
          <a:p>
            <a:pPr marL="25400" marR="1065530" indent="-6350">
              <a:lnSpc>
                <a:spcPct val="100000"/>
              </a:lnSpc>
            </a:pPr>
            <a:r>
              <a:rPr sz="2000" b="1" spc="114" dirty="0">
                <a:latin typeface="Arial"/>
                <a:cs typeface="Arial"/>
              </a:rPr>
              <a:t>Cada </a:t>
            </a:r>
            <a:r>
              <a:rPr sz="2000" b="1" spc="-10" dirty="0">
                <a:latin typeface="Arial"/>
                <a:cs typeface="Arial"/>
              </a:rPr>
              <a:t>dimensión </a:t>
            </a:r>
            <a:r>
              <a:rPr sz="2000" b="1" spc="20" dirty="0">
                <a:latin typeface="Arial"/>
                <a:cs typeface="Arial"/>
              </a:rPr>
              <a:t>contiene </a:t>
            </a:r>
            <a:r>
              <a:rPr sz="2000" b="1" spc="-25" dirty="0">
                <a:latin typeface="Arial"/>
                <a:cs typeface="Arial"/>
              </a:rPr>
              <a:t>un </a:t>
            </a:r>
            <a:r>
              <a:rPr sz="2000" b="1" spc="-5" dirty="0">
                <a:latin typeface="Arial"/>
                <a:cs typeface="Arial"/>
              </a:rPr>
              <a:t>conjunto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25" dirty="0">
                <a:latin typeface="Arial"/>
                <a:cs typeface="Arial"/>
              </a:rPr>
              <a:t>acciones </a:t>
            </a:r>
            <a:r>
              <a:rPr sz="2000" b="1" dirty="0">
                <a:latin typeface="Arial"/>
                <a:cs typeface="Arial"/>
              </a:rPr>
              <a:t>y  </a:t>
            </a:r>
            <a:r>
              <a:rPr sz="2000" b="1" spc="30" dirty="0">
                <a:latin typeface="Arial"/>
                <a:cs typeface="Arial"/>
              </a:rPr>
              <a:t>actividades </a:t>
            </a:r>
            <a:r>
              <a:rPr sz="2000" b="1" spc="-5" dirty="0">
                <a:latin typeface="Arial"/>
                <a:cs typeface="Arial"/>
              </a:rPr>
              <a:t>relativas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15" dirty="0">
                <a:latin typeface="Arial"/>
                <a:cs typeface="Arial"/>
              </a:rPr>
              <a:t>consecución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90" dirty="0">
                <a:latin typeface="Arial"/>
                <a:cs typeface="Arial"/>
              </a:rPr>
              <a:t>los</a:t>
            </a:r>
            <a:r>
              <a:rPr sz="2000" b="1" spc="-30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objetivos</a:t>
            </a:r>
            <a:endParaRPr sz="2000">
              <a:latin typeface="Arial"/>
              <a:cs typeface="Arial"/>
            </a:endParaRPr>
          </a:p>
          <a:p>
            <a:pPr marL="22860" marR="390525">
              <a:lnSpc>
                <a:spcPct val="100000"/>
              </a:lnSpc>
            </a:pPr>
            <a:r>
              <a:rPr sz="2000" b="1" spc="-10" dirty="0">
                <a:latin typeface="Arial"/>
                <a:cs typeface="Arial"/>
              </a:rPr>
              <a:t>específicos,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20" dirty="0">
                <a:latin typeface="Arial"/>
                <a:cs typeface="Arial"/>
              </a:rPr>
              <a:t>identificación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spc="20" dirty="0">
                <a:latin typeface="Arial"/>
                <a:cs typeface="Arial"/>
              </a:rPr>
              <a:t>público </a:t>
            </a:r>
            <a:r>
              <a:rPr sz="2000" b="1" spc="65" dirty="0">
                <a:latin typeface="Arial"/>
                <a:cs typeface="Arial"/>
              </a:rPr>
              <a:t>meta,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20" dirty="0">
                <a:latin typeface="Arial"/>
                <a:cs typeface="Arial"/>
              </a:rPr>
              <a:t>cobertura,  </a:t>
            </a:r>
            <a:r>
              <a:rPr sz="2000" b="1" spc="60" dirty="0">
                <a:latin typeface="Arial"/>
                <a:cs typeface="Arial"/>
              </a:rPr>
              <a:t>el/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dirty="0">
                <a:latin typeface="Arial"/>
                <a:cs typeface="Arial"/>
              </a:rPr>
              <a:t>ejecutores y </a:t>
            </a:r>
            <a:r>
              <a:rPr sz="2000" b="1" spc="-90" dirty="0">
                <a:latin typeface="Arial"/>
                <a:cs typeface="Arial"/>
              </a:rPr>
              <a:t>los</a:t>
            </a:r>
            <a:r>
              <a:rPr sz="2000" b="1" spc="-170" dirty="0">
                <a:latin typeface="Arial"/>
                <a:cs typeface="Arial"/>
              </a:rPr>
              <a:t> </a:t>
            </a:r>
            <a:r>
              <a:rPr sz="2000" b="1" spc="-25" dirty="0">
                <a:latin typeface="Arial"/>
                <a:cs typeface="Arial"/>
              </a:rPr>
              <a:t>resultados.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6372859" y="1772920"/>
            <a:ext cx="2758440" cy="5085080"/>
            <a:chOff x="6372859" y="1772920"/>
            <a:chExt cx="2758440" cy="5085080"/>
          </a:xfrm>
        </p:grpSpPr>
        <p:sp>
          <p:nvSpPr>
            <p:cNvPr id="6" name="object 6"/>
            <p:cNvSpPr/>
            <p:nvPr/>
          </p:nvSpPr>
          <p:spPr>
            <a:xfrm>
              <a:off x="8191499" y="6096000"/>
              <a:ext cx="939800" cy="76199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372859" y="1772920"/>
              <a:ext cx="1417319" cy="138175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39419" y="1089660"/>
            <a:ext cx="7929880" cy="28625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517630" y="1117688"/>
            <a:ext cx="7772400" cy="2768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000" b="1" spc="-15" dirty="0">
                <a:latin typeface="Arial"/>
                <a:cs typeface="Arial"/>
              </a:rPr>
              <a:t>Promover</a:t>
            </a:r>
            <a:r>
              <a:rPr sz="2000" b="1" spc="525" dirty="0">
                <a:latin typeface="Arial"/>
                <a:cs typeface="Arial"/>
              </a:rPr>
              <a:t> </a:t>
            </a:r>
            <a:r>
              <a:rPr sz="2000" b="1" spc="-40" dirty="0">
                <a:latin typeface="Arial"/>
                <a:cs typeface="Arial"/>
              </a:rPr>
              <a:t>procesos </a:t>
            </a:r>
            <a:r>
              <a:rPr sz="2000" b="1" spc="-30" dirty="0">
                <a:latin typeface="Arial"/>
                <a:cs typeface="Arial"/>
              </a:rPr>
              <a:t>institucionales, </a:t>
            </a:r>
            <a:r>
              <a:rPr sz="2000" b="1" spc="-15" dirty="0">
                <a:latin typeface="Arial"/>
                <a:cs typeface="Arial"/>
              </a:rPr>
              <a:t>sociales 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30" dirty="0">
                <a:latin typeface="Arial"/>
                <a:cs typeface="Arial"/>
              </a:rPr>
              <a:t>políticos </a:t>
            </a:r>
            <a:r>
              <a:rPr sz="2000" b="1" spc="65" dirty="0">
                <a:latin typeface="Arial"/>
                <a:cs typeface="Arial"/>
              </a:rPr>
              <a:t>de  </a:t>
            </a:r>
            <a:r>
              <a:rPr sz="2000" b="1" spc="-25" dirty="0">
                <a:latin typeface="Arial"/>
                <a:cs typeface="Arial"/>
              </a:rPr>
              <a:t>transición </a:t>
            </a:r>
            <a:r>
              <a:rPr sz="2000" b="1" spc="-5" dirty="0">
                <a:latin typeface="Arial"/>
                <a:cs typeface="Arial"/>
              </a:rPr>
              <a:t>transparente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gestión </a:t>
            </a:r>
            <a:r>
              <a:rPr sz="2000" b="1" spc="15" dirty="0">
                <a:latin typeface="Arial"/>
                <a:cs typeface="Arial"/>
              </a:rPr>
              <a:t>municipal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10" dirty="0">
                <a:latin typeface="Arial"/>
                <a:cs typeface="Arial"/>
              </a:rPr>
              <a:t>mejor  </a:t>
            </a:r>
            <a:r>
              <a:rPr sz="2000" b="1" spc="25" dirty="0">
                <a:latin typeface="Arial"/>
                <a:cs typeface="Arial"/>
              </a:rPr>
              <a:t>ejercicio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derechos </a:t>
            </a:r>
            <a:r>
              <a:rPr sz="2000" b="1" spc="35" dirty="0">
                <a:latin typeface="Arial"/>
                <a:cs typeface="Arial"/>
              </a:rPr>
              <a:t>ciudadanos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35" dirty="0">
                <a:latin typeface="Arial"/>
                <a:cs typeface="Arial"/>
              </a:rPr>
              <a:t>civiles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spc="-90" dirty="0">
                <a:latin typeface="Arial"/>
                <a:cs typeface="Arial"/>
              </a:rPr>
              <a:t>los</a:t>
            </a:r>
            <a:r>
              <a:rPr sz="2000" b="1" spc="30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GAMs.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50">
              <a:latin typeface="Arial"/>
              <a:cs typeface="Arial"/>
            </a:endParaRPr>
          </a:p>
          <a:p>
            <a:pPr marL="12700" marR="5080" algn="just">
              <a:lnSpc>
                <a:spcPct val="100000"/>
              </a:lnSpc>
            </a:pPr>
            <a:r>
              <a:rPr sz="2000" b="1" dirty="0">
                <a:latin typeface="Arial"/>
                <a:cs typeface="Arial"/>
              </a:rPr>
              <a:t>Preparar, </a:t>
            </a:r>
            <a:r>
              <a:rPr sz="2000" b="1" spc="15" dirty="0">
                <a:latin typeface="Arial"/>
                <a:cs typeface="Arial"/>
              </a:rPr>
              <a:t>recopilar, </a:t>
            </a:r>
            <a:r>
              <a:rPr sz="2000" b="1" spc="25" dirty="0">
                <a:latin typeface="Arial"/>
                <a:cs typeface="Arial"/>
              </a:rPr>
              <a:t>ordenar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60" dirty="0">
                <a:latin typeface="Arial"/>
                <a:cs typeface="Arial"/>
              </a:rPr>
              <a:t>transferir </a:t>
            </a:r>
            <a:r>
              <a:rPr sz="2000" b="1" spc="10" dirty="0">
                <a:latin typeface="Arial"/>
                <a:cs typeface="Arial"/>
              </a:rPr>
              <a:t>la</a:t>
            </a:r>
            <a:r>
              <a:rPr sz="2000" b="1" spc="575" dirty="0">
                <a:latin typeface="Arial"/>
                <a:cs typeface="Arial"/>
              </a:rPr>
              <a:t> </a:t>
            </a:r>
            <a:r>
              <a:rPr sz="2000" b="1" spc="10" dirty="0">
                <a:latin typeface="Arial"/>
                <a:cs typeface="Arial"/>
              </a:rPr>
              <a:t>información </a:t>
            </a:r>
            <a:r>
              <a:rPr sz="2000" b="1" spc="45" dirty="0">
                <a:latin typeface="Arial"/>
                <a:cs typeface="Arial"/>
              </a:rPr>
              <a:t>para  </a:t>
            </a:r>
            <a:r>
              <a:rPr sz="2000" b="1" spc="15" dirty="0">
                <a:latin typeface="Arial"/>
                <a:cs typeface="Arial"/>
              </a:rPr>
              <a:t>una </a:t>
            </a:r>
            <a:r>
              <a:rPr sz="2000" b="1" spc="-25" dirty="0">
                <a:latin typeface="Arial"/>
                <a:cs typeface="Arial"/>
              </a:rPr>
              <a:t>transición </a:t>
            </a:r>
            <a:r>
              <a:rPr sz="2000" b="1" spc="-5" dirty="0">
                <a:latin typeface="Arial"/>
                <a:cs typeface="Arial"/>
              </a:rPr>
              <a:t>transparente </a:t>
            </a:r>
            <a:r>
              <a:rPr sz="2000" b="1" spc="25" dirty="0">
                <a:latin typeface="Arial"/>
                <a:cs typeface="Arial"/>
              </a:rPr>
              <a:t>municipal </a:t>
            </a:r>
            <a:r>
              <a:rPr sz="2000" b="1" spc="35" dirty="0">
                <a:latin typeface="Arial"/>
                <a:cs typeface="Arial"/>
              </a:rPr>
              <a:t>mediante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50" dirty="0">
                <a:latin typeface="Arial"/>
                <a:cs typeface="Arial"/>
              </a:rPr>
              <a:t>generación 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información </a:t>
            </a:r>
            <a:r>
              <a:rPr sz="2000" b="1" spc="30" dirty="0">
                <a:latin typeface="Arial"/>
                <a:cs typeface="Arial"/>
              </a:rPr>
              <a:t>básica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45" dirty="0">
                <a:latin typeface="Arial"/>
                <a:cs typeface="Arial"/>
              </a:rPr>
              <a:t>general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todas </a:t>
            </a:r>
            <a:r>
              <a:rPr sz="2000" b="1" spc="-40" dirty="0">
                <a:latin typeface="Arial"/>
                <a:cs typeface="Arial"/>
              </a:rPr>
              <a:t>las </a:t>
            </a:r>
            <a:r>
              <a:rPr sz="2000" b="1" spc="30" dirty="0">
                <a:latin typeface="Arial"/>
                <a:cs typeface="Arial"/>
              </a:rPr>
              <a:t>actividades </a:t>
            </a:r>
            <a:r>
              <a:rPr sz="2000" b="1" spc="65" dirty="0">
                <a:latin typeface="Arial"/>
                <a:cs typeface="Arial"/>
              </a:rPr>
              <a:t>de 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0" dirty="0">
                <a:latin typeface="Arial"/>
                <a:cs typeface="Arial"/>
              </a:rPr>
              <a:t>Gestión </a:t>
            </a:r>
            <a:r>
              <a:rPr sz="2000" b="1" spc="25" dirty="0">
                <a:latin typeface="Arial"/>
                <a:cs typeface="Arial"/>
              </a:rPr>
              <a:t>Municipal </a:t>
            </a:r>
            <a:r>
              <a:rPr sz="2000" b="1" spc="-5" dirty="0">
                <a:latin typeface="Arial"/>
                <a:cs typeface="Arial"/>
              </a:rPr>
              <a:t>saliente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spc="-130" dirty="0">
                <a:latin typeface="Arial"/>
                <a:cs typeface="Arial"/>
              </a:rPr>
              <a:t>su </a:t>
            </a:r>
            <a:r>
              <a:rPr sz="2000" b="1" spc="30" dirty="0">
                <a:latin typeface="Arial"/>
                <a:cs typeface="Arial"/>
              </a:rPr>
              <a:t>entrega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55" dirty="0">
                <a:latin typeface="Arial"/>
                <a:cs typeface="Arial"/>
              </a:rPr>
              <a:t>análisis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-65" dirty="0">
                <a:latin typeface="Arial"/>
                <a:cs typeface="Arial"/>
              </a:rPr>
              <a:t>las  </a:t>
            </a:r>
            <a:r>
              <a:rPr sz="2000" b="1" spc="10" dirty="0">
                <a:latin typeface="Arial"/>
                <a:cs typeface="Arial"/>
              </a:rPr>
              <a:t>nuevas </a:t>
            </a:r>
            <a:r>
              <a:rPr sz="2000" b="1" spc="15" dirty="0">
                <a:latin typeface="Arial"/>
                <a:cs typeface="Arial"/>
              </a:rPr>
              <a:t>autoridades </a:t>
            </a:r>
            <a:r>
              <a:rPr sz="2000" b="1" spc="10" dirty="0">
                <a:latin typeface="Arial"/>
                <a:cs typeface="Arial"/>
              </a:rPr>
              <a:t>municipales</a:t>
            </a:r>
            <a:r>
              <a:rPr sz="2000" b="1" spc="204" dirty="0">
                <a:latin typeface="Arial"/>
                <a:cs typeface="Arial"/>
              </a:rPr>
              <a:t> </a:t>
            </a:r>
            <a:r>
              <a:rPr sz="2000" b="1" spc="15" dirty="0">
                <a:latin typeface="Arial"/>
                <a:cs typeface="Arial"/>
              </a:rPr>
              <a:t>electas.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81100" y="665480"/>
            <a:ext cx="6449059" cy="2717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47040" y="4076700"/>
            <a:ext cx="2621280" cy="19634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304540" y="4221479"/>
            <a:ext cx="2626360" cy="19685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6116320" y="4508500"/>
            <a:ext cx="3020060" cy="2336800"/>
            <a:chOff x="6116320" y="4508500"/>
            <a:chExt cx="3020060" cy="2336800"/>
          </a:xfrm>
        </p:grpSpPr>
        <p:sp>
          <p:nvSpPr>
            <p:cNvPr id="8" name="object 8"/>
            <p:cNvSpPr/>
            <p:nvPr/>
          </p:nvSpPr>
          <p:spPr>
            <a:xfrm>
              <a:off x="6116320" y="4508500"/>
              <a:ext cx="2298700" cy="229870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8196580" y="6083300"/>
              <a:ext cx="939800" cy="761999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01700" y="543559"/>
            <a:ext cx="7322820" cy="355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418840" y="1051560"/>
            <a:ext cx="2296160" cy="27431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92759" y="1412239"/>
            <a:ext cx="8209280" cy="38176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71925" y="1436306"/>
            <a:ext cx="7977505" cy="3622040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180"/>
              </a:spcBef>
              <a:tabLst>
                <a:tab pos="469265" algn="l"/>
              </a:tabLst>
            </a:pPr>
            <a:r>
              <a:rPr sz="2000" b="1" spc="75" dirty="0">
                <a:solidFill>
                  <a:srgbClr val="002060"/>
                </a:solidFill>
                <a:latin typeface="Arial"/>
                <a:cs typeface="Arial"/>
              </a:rPr>
              <a:t>a)	</a:t>
            </a:r>
            <a:r>
              <a:rPr sz="2000" b="1" spc="-20" dirty="0">
                <a:solidFill>
                  <a:srgbClr val="002060"/>
                </a:solidFill>
                <a:latin typeface="Arial"/>
                <a:cs typeface="Arial"/>
              </a:rPr>
              <a:t>Dimensión</a:t>
            </a:r>
            <a:r>
              <a:rPr sz="2000" b="1" spc="-25" dirty="0">
                <a:solidFill>
                  <a:srgbClr val="002060"/>
                </a:solidFill>
                <a:latin typeface="Arial"/>
                <a:cs typeface="Arial"/>
              </a:rPr>
              <a:t> institucional</a:t>
            </a:r>
            <a:endParaRPr sz="2000">
              <a:latin typeface="Arial"/>
              <a:cs typeface="Arial"/>
            </a:endParaRPr>
          </a:p>
          <a:p>
            <a:pPr marL="299720" marR="92075" indent="-287020">
              <a:lnSpc>
                <a:spcPct val="100000"/>
              </a:lnSpc>
              <a:spcBef>
                <a:spcPts val="1080"/>
              </a:spcBef>
              <a:buClr>
                <a:srgbClr val="C8F1FB"/>
              </a:buClr>
              <a:buSzPct val="80000"/>
              <a:buFont typeface="Wingdings"/>
              <a:buChar char=""/>
              <a:tabLst>
                <a:tab pos="299720" algn="l"/>
              </a:tabLst>
            </a:pPr>
            <a:r>
              <a:rPr sz="2000" b="1" spc="25" dirty="0">
                <a:latin typeface="Arial"/>
                <a:cs typeface="Arial"/>
              </a:rPr>
              <a:t>Aplicar </a:t>
            </a:r>
            <a:r>
              <a:rPr sz="2000" b="1" spc="-50" dirty="0">
                <a:latin typeface="Arial"/>
                <a:cs typeface="Arial"/>
              </a:rPr>
              <a:t>instrumentos </a:t>
            </a:r>
            <a:r>
              <a:rPr sz="2000" b="1" spc="35" dirty="0">
                <a:latin typeface="Arial"/>
                <a:cs typeface="Arial"/>
              </a:rPr>
              <a:t>técnico </a:t>
            </a:r>
            <a:r>
              <a:rPr sz="2000" b="1" dirty="0">
                <a:latin typeface="Arial"/>
                <a:cs typeface="Arial"/>
              </a:rPr>
              <a:t>operativos </a:t>
            </a:r>
            <a:r>
              <a:rPr sz="2000" b="1" spc="30" dirty="0">
                <a:latin typeface="Arial"/>
                <a:cs typeface="Arial"/>
              </a:rPr>
              <a:t>que </a:t>
            </a:r>
            <a:r>
              <a:rPr sz="2000" b="1" spc="65" dirty="0">
                <a:latin typeface="Arial"/>
                <a:cs typeface="Arial"/>
              </a:rPr>
              <a:t>coadyuven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dirty="0">
                <a:latin typeface="Arial"/>
                <a:cs typeface="Arial"/>
              </a:rPr>
              <a:t>el  </a:t>
            </a:r>
            <a:r>
              <a:rPr sz="2000" b="1" spc="5" dirty="0">
                <a:latin typeface="Arial"/>
                <a:cs typeface="Arial"/>
              </a:rPr>
              <a:t>reporte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25" dirty="0">
                <a:latin typeface="Arial"/>
                <a:cs typeface="Arial"/>
              </a:rPr>
              <a:t>emisión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información </a:t>
            </a:r>
            <a:r>
              <a:rPr sz="2000" b="1" spc="15" dirty="0">
                <a:latin typeface="Arial"/>
                <a:cs typeface="Arial"/>
              </a:rPr>
              <a:t>financiera </a:t>
            </a:r>
            <a:r>
              <a:rPr sz="2000" b="1" dirty="0">
                <a:latin typeface="Arial"/>
                <a:cs typeface="Arial"/>
              </a:rPr>
              <a:t>y no </a:t>
            </a:r>
            <a:r>
              <a:rPr sz="2000" b="1" spc="15" dirty="0">
                <a:latin typeface="Arial"/>
                <a:cs typeface="Arial"/>
              </a:rPr>
              <a:t>financiera  </a:t>
            </a:r>
            <a:r>
              <a:rPr sz="2000" b="1" dirty="0">
                <a:latin typeface="Arial"/>
                <a:cs typeface="Arial"/>
              </a:rPr>
              <a:t>transparente y</a:t>
            </a:r>
            <a:r>
              <a:rPr sz="2000" b="1" spc="215" dirty="0">
                <a:latin typeface="Arial"/>
                <a:cs typeface="Arial"/>
              </a:rPr>
              <a:t> </a:t>
            </a:r>
            <a:r>
              <a:rPr sz="2000" b="1" spc="30" dirty="0">
                <a:latin typeface="Arial"/>
                <a:cs typeface="Arial"/>
              </a:rPr>
              <a:t>confiable.</a:t>
            </a:r>
            <a:endParaRPr sz="2000">
              <a:latin typeface="Arial"/>
              <a:cs typeface="Arial"/>
            </a:endParaRPr>
          </a:p>
          <a:p>
            <a:pPr marL="309880" marR="200025" indent="-297815">
              <a:lnSpc>
                <a:spcPct val="100000"/>
              </a:lnSpc>
              <a:spcBef>
                <a:spcPts val="1080"/>
              </a:spcBef>
              <a:buClr>
                <a:srgbClr val="C8F1FB"/>
              </a:buClr>
              <a:buSzPct val="80000"/>
              <a:buFont typeface="Wingdings"/>
              <a:buChar char=""/>
              <a:tabLst>
                <a:tab pos="299720" algn="l"/>
              </a:tabLst>
            </a:pPr>
            <a:r>
              <a:rPr sz="2000" b="1" spc="-25" dirty="0">
                <a:latin typeface="Arial"/>
                <a:cs typeface="Arial"/>
              </a:rPr>
              <a:t>Desarrollar un </a:t>
            </a:r>
            <a:r>
              <a:rPr sz="2000" b="1" spc="-5" dirty="0">
                <a:latin typeface="Arial"/>
                <a:cs typeface="Arial"/>
              </a:rPr>
              <a:t>proceso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70" dirty="0">
                <a:latin typeface="Arial"/>
                <a:cs typeface="Arial"/>
              </a:rPr>
              <a:t>capacitación, </a:t>
            </a:r>
            <a:r>
              <a:rPr sz="2000" b="1" spc="5" dirty="0">
                <a:latin typeface="Arial"/>
                <a:cs typeface="Arial"/>
              </a:rPr>
              <a:t>seguimiento,  </a:t>
            </a:r>
            <a:r>
              <a:rPr sz="2000" b="1" spc="-20" dirty="0">
                <a:latin typeface="Arial"/>
                <a:cs typeface="Arial"/>
              </a:rPr>
              <a:t>asistencia </a:t>
            </a:r>
            <a:r>
              <a:rPr sz="2000" b="1" spc="5" dirty="0">
                <a:latin typeface="Arial"/>
                <a:cs typeface="Arial"/>
              </a:rPr>
              <a:t>integral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-10" dirty="0">
                <a:latin typeface="Arial"/>
                <a:cs typeface="Arial"/>
              </a:rPr>
              <a:t>cierre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20" dirty="0">
                <a:latin typeface="Arial"/>
                <a:cs typeface="Arial"/>
              </a:rPr>
              <a:t>gestión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10" dirty="0">
                <a:latin typeface="Arial"/>
                <a:cs typeface="Arial"/>
              </a:rPr>
              <a:t>la rendición </a:t>
            </a:r>
            <a:r>
              <a:rPr sz="2000" b="1" spc="65" dirty="0">
                <a:latin typeface="Arial"/>
                <a:cs typeface="Arial"/>
              </a:rPr>
              <a:t>de  </a:t>
            </a:r>
            <a:r>
              <a:rPr sz="2000" b="1" spc="10" dirty="0">
                <a:latin typeface="Arial"/>
                <a:cs typeface="Arial"/>
              </a:rPr>
              <a:t>cuentas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15" dirty="0">
                <a:latin typeface="Arial"/>
                <a:cs typeface="Arial"/>
              </a:rPr>
              <a:t>autoridades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5" dirty="0">
                <a:latin typeface="Arial"/>
                <a:cs typeface="Arial"/>
              </a:rPr>
              <a:t>técnicos</a:t>
            </a:r>
            <a:r>
              <a:rPr sz="2000" b="1" spc="-185" dirty="0">
                <a:latin typeface="Arial"/>
                <a:cs typeface="Arial"/>
              </a:rPr>
              <a:t> </a:t>
            </a:r>
            <a:r>
              <a:rPr sz="2000" b="1" spc="10" dirty="0">
                <a:latin typeface="Arial"/>
                <a:cs typeface="Arial"/>
              </a:rPr>
              <a:t>municipales.</a:t>
            </a:r>
            <a:endParaRPr sz="2000">
              <a:latin typeface="Arial"/>
              <a:cs typeface="Arial"/>
            </a:endParaRPr>
          </a:p>
          <a:p>
            <a:pPr marL="299720" marR="5080" indent="-287020">
              <a:lnSpc>
                <a:spcPct val="100000"/>
              </a:lnSpc>
              <a:spcBef>
                <a:spcPts val="1080"/>
              </a:spcBef>
              <a:buClr>
                <a:srgbClr val="C8F1FB"/>
              </a:buClr>
              <a:buSzPct val="80000"/>
              <a:buFont typeface="Wingdings"/>
              <a:buChar char=""/>
              <a:tabLst>
                <a:tab pos="299720" algn="l"/>
              </a:tabLst>
            </a:pPr>
            <a:r>
              <a:rPr sz="2000" b="1" spc="-25" dirty="0">
                <a:latin typeface="Arial"/>
                <a:cs typeface="Arial"/>
              </a:rPr>
              <a:t>Desarrollar un </a:t>
            </a:r>
            <a:r>
              <a:rPr sz="2000" b="1" spc="-5" dirty="0">
                <a:latin typeface="Arial"/>
                <a:cs typeface="Arial"/>
              </a:rPr>
              <a:t>proceso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75" dirty="0">
                <a:latin typeface="Arial"/>
                <a:cs typeface="Arial"/>
              </a:rPr>
              <a:t>capacitación </a:t>
            </a:r>
            <a:r>
              <a:rPr sz="2000" b="1" spc="5" dirty="0">
                <a:latin typeface="Arial"/>
                <a:cs typeface="Arial"/>
              </a:rPr>
              <a:t>integral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spc="25" dirty="0">
                <a:latin typeface="Arial"/>
                <a:cs typeface="Arial"/>
              </a:rPr>
              <a:t>obtener,  ordenar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-10" dirty="0">
                <a:latin typeface="Arial"/>
                <a:cs typeface="Arial"/>
              </a:rPr>
              <a:t>ofrecer </a:t>
            </a:r>
            <a:r>
              <a:rPr sz="2000" b="1" spc="10" dirty="0">
                <a:latin typeface="Arial"/>
                <a:cs typeface="Arial"/>
              </a:rPr>
              <a:t>información </a:t>
            </a:r>
            <a:r>
              <a:rPr sz="2000" b="1" dirty="0">
                <a:latin typeface="Arial"/>
                <a:cs typeface="Arial"/>
              </a:rPr>
              <a:t>dentro el </a:t>
            </a:r>
            <a:r>
              <a:rPr sz="2000" b="1" spc="-20" dirty="0">
                <a:latin typeface="Arial"/>
                <a:cs typeface="Arial"/>
              </a:rPr>
              <a:t>desarrollo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 </a:t>
            </a:r>
            <a:r>
              <a:rPr sz="2000" b="1" spc="-10" dirty="0">
                <a:latin typeface="Arial"/>
                <a:cs typeface="Arial"/>
              </a:rPr>
              <a:t>función </a:t>
            </a:r>
            <a:r>
              <a:rPr sz="2000" b="1" spc="30" dirty="0">
                <a:latin typeface="Arial"/>
                <a:cs typeface="Arial"/>
              </a:rPr>
              <a:t>pública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5" dirty="0">
                <a:latin typeface="Arial"/>
                <a:cs typeface="Arial"/>
              </a:rPr>
              <a:t>autoridades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5" dirty="0">
                <a:latin typeface="Arial"/>
                <a:cs typeface="Arial"/>
              </a:rPr>
              <a:t>técnicos</a:t>
            </a:r>
            <a:r>
              <a:rPr sz="2000" b="1" spc="385" dirty="0">
                <a:latin typeface="Arial"/>
                <a:cs typeface="Arial"/>
              </a:rPr>
              <a:t> </a:t>
            </a:r>
            <a:r>
              <a:rPr sz="2000" b="1" spc="10" dirty="0">
                <a:latin typeface="Arial"/>
                <a:cs typeface="Arial"/>
              </a:rPr>
              <a:t>municipales.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204200" y="6062979"/>
            <a:ext cx="939800" cy="76199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058160" y="5095240"/>
            <a:ext cx="2951480" cy="170687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3059" y="1435100"/>
            <a:ext cx="8425180" cy="51536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33033" y="1309522"/>
            <a:ext cx="8168005" cy="5069840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marL="18415">
              <a:lnSpc>
                <a:spcPct val="100000"/>
              </a:lnSpc>
              <a:spcBef>
                <a:spcPts val="1300"/>
              </a:spcBef>
              <a:tabLst>
                <a:tab pos="469265" algn="l"/>
              </a:tabLst>
            </a:pPr>
            <a:r>
              <a:rPr sz="2000" b="1" spc="20" dirty="0">
                <a:solidFill>
                  <a:srgbClr val="002060"/>
                </a:solidFill>
                <a:latin typeface="Arial"/>
                <a:cs typeface="Arial"/>
              </a:rPr>
              <a:t>b)	</a:t>
            </a:r>
            <a:r>
              <a:rPr sz="2000" b="1" spc="-20" dirty="0">
                <a:solidFill>
                  <a:srgbClr val="002060"/>
                </a:solidFill>
                <a:latin typeface="Arial"/>
                <a:cs typeface="Arial"/>
              </a:rPr>
              <a:t>Dimensión</a:t>
            </a:r>
            <a:r>
              <a:rPr sz="2000" b="1" spc="-25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2000" b="1" spc="5" dirty="0">
                <a:solidFill>
                  <a:srgbClr val="002060"/>
                </a:solidFill>
                <a:latin typeface="Arial"/>
                <a:cs typeface="Arial"/>
              </a:rPr>
              <a:t>social</a:t>
            </a:r>
            <a:endParaRPr sz="2000">
              <a:latin typeface="Arial"/>
              <a:cs typeface="Arial"/>
            </a:endParaRPr>
          </a:p>
          <a:p>
            <a:pPr marL="355600" marR="394970" indent="-342900">
              <a:lnSpc>
                <a:spcPct val="100000"/>
              </a:lnSpc>
              <a:spcBef>
                <a:spcPts val="1200"/>
              </a:spcBef>
              <a:buClr>
                <a:srgbClr val="C8F1FB"/>
              </a:buClr>
              <a:buFont typeface="Wingdings"/>
              <a:buChar char=""/>
              <a:tabLst>
                <a:tab pos="355600" algn="l"/>
              </a:tabLst>
            </a:pPr>
            <a:r>
              <a:rPr sz="2000" b="1" spc="-15" dirty="0">
                <a:latin typeface="Arial"/>
                <a:cs typeface="Arial"/>
              </a:rPr>
              <a:t>Realizar </a:t>
            </a:r>
            <a:r>
              <a:rPr sz="2000" b="1" spc="-5" dirty="0">
                <a:latin typeface="Arial"/>
                <a:cs typeface="Arial"/>
              </a:rPr>
              <a:t>eventos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55" dirty="0">
                <a:latin typeface="Arial"/>
                <a:cs typeface="Arial"/>
              </a:rPr>
              <a:t>difusión </a:t>
            </a:r>
            <a:r>
              <a:rPr sz="2000" b="1" spc="40" dirty="0">
                <a:latin typeface="Arial"/>
                <a:cs typeface="Arial"/>
              </a:rPr>
              <a:t>del </a:t>
            </a:r>
            <a:r>
              <a:rPr sz="2000" b="1" spc="-5" dirty="0">
                <a:latin typeface="Arial"/>
                <a:cs typeface="Arial"/>
              </a:rPr>
              <a:t>proceso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55" dirty="0">
                <a:latin typeface="Arial"/>
                <a:cs typeface="Arial"/>
              </a:rPr>
              <a:t>Transición  </a:t>
            </a:r>
            <a:r>
              <a:rPr sz="2000" b="1" spc="-25" dirty="0">
                <a:latin typeface="Arial"/>
                <a:cs typeface="Arial"/>
              </a:rPr>
              <a:t>Transparente </a:t>
            </a:r>
            <a:r>
              <a:rPr sz="2000" b="1" spc="25" dirty="0">
                <a:latin typeface="Arial"/>
                <a:cs typeface="Arial"/>
              </a:rPr>
              <a:t>municipal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5" dirty="0">
                <a:latin typeface="Arial"/>
                <a:cs typeface="Arial"/>
              </a:rPr>
              <a:t>actores </a:t>
            </a:r>
            <a:r>
              <a:rPr sz="2000" b="1" dirty="0">
                <a:latin typeface="Arial"/>
                <a:cs typeface="Arial"/>
              </a:rPr>
              <a:t>e </a:t>
            </a:r>
            <a:r>
              <a:rPr sz="2000" b="1" spc="-20" dirty="0">
                <a:latin typeface="Arial"/>
                <a:cs typeface="Arial"/>
              </a:rPr>
              <a:t>instancias </a:t>
            </a:r>
            <a:r>
              <a:rPr sz="2000" b="1" spc="-10" dirty="0">
                <a:latin typeface="Arial"/>
                <a:cs typeface="Arial"/>
              </a:rPr>
              <a:t>sociales </a:t>
            </a:r>
            <a:r>
              <a:rPr sz="2000" b="1" spc="-25" dirty="0">
                <a:latin typeface="Arial"/>
                <a:cs typeface="Arial"/>
              </a:rPr>
              <a:t>vivas  </a:t>
            </a:r>
            <a:r>
              <a:rPr sz="2000" b="1" dirty="0">
                <a:latin typeface="Arial"/>
                <a:cs typeface="Arial"/>
              </a:rPr>
              <a:t>dentro el</a:t>
            </a:r>
            <a:r>
              <a:rPr sz="2000" b="1" spc="155" dirty="0">
                <a:latin typeface="Arial"/>
                <a:cs typeface="Arial"/>
              </a:rPr>
              <a:t> </a:t>
            </a:r>
            <a:r>
              <a:rPr sz="2000" b="1" spc="50" dirty="0">
                <a:latin typeface="Arial"/>
                <a:cs typeface="Arial"/>
              </a:rPr>
              <a:t>GAM.</a:t>
            </a:r>
            <a:endParaRPr sz="2000">
              <a:latin typeface="Arial"/>
              <a:cs typeface="Arial"/>
            </a:endParaRPr>
          </a:p>
          <a:p>
            <a:pPr marL="365760" marR="5080" indent="-353695">
              <a:lnSpc>
                <a:spcPct val="100000"/>
              </a:lnSpc>
              <a:spcBef>
                <a:spcPts val="1200"/>
              </a:spcBef>
              <a:buClr>
                <a:srgbClr val="C8F1FB"/>
              </a:buClr>
              <a:buFont typeface="Wingdings"/>
              <a:buChar char=""/>
              <a:tabLst>
                <a:tab pos="355600" algn="l"/>
              </a:tabLst>
            </a:pPr>
            <a:r>
              <a:rPr sz="2000" b="1" spc="-15" dirty="0">
                <a:latin typeface="Arial"/>
                <a:cs typeface="Arial"/>
              </a:rPr>
              <a:t>Impulsar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25" dirty="0">
                <a:latin typeface="Arial"/>
                <a:cs typeface="Arial"/>
              </a:rPr>
              <a:t>conformación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5" dirty="0">
                <a:latin typeface="Arial"/>
                <a:cs typeface="Arial"/>
              </a:rPr>
              <a:t>una </a:t>
            </a:r>
            <a:r>
              <a:rPr sz="2000" b="1" spc="-20" dirty="0">
                <a:latin typeface="Arial"/>
                <a:cs typeface="Arial"/>
              </a:rPr>
              <a:t>Comisión </a:t>
            </a:r>
            <a:r>
              <a:rPr sz="2000" b="1" spc="5" dirty="0">
                <a:latin typeface="Arial"/>
                <a:cs typeface="Arial"/>
              </a:rPr>
              <a:t>social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-55" dirty="0">
                <a:latin typeface="Arial"/>
                <a:cs typeface="Arial"/>
              </a:rPr>
              <a:t>Transición  </a:t>
            </a:r>
            <a:r>
              <a:rPr sz="2000" b="1" spc="35" dirty="0">
                <a:latin typeface="Arial"/>
                <a:cs typeface="Arial"/>
              </a:rPr>
              <a:t>con </a:t>
            </a:r>
            <a:r>
              <a:rPr sz="2000" b="1" spc="-90" dirty="0">
                <a:latin typeface="Arial"/>
                <a:cs typeface="Arial"/>
              </a:rPr>
              <a:t>los </a:t>
            </a:r>
            <a:r>
              <a:rPr sz="2000" b="1" spc="5" dirty="0">
                <a:latin typeface="Arial"/>
                <a:cs typeface="Arial"/>
              </a:rPr>
              <a:t>actores </a:t>
            </a:r>
            <a:r>
              <a:rPr sz="2000" b="1" spc="-10" dirty="0">
                <a:latin typeface="Arial"/>
                <a:cs typeface="Arial"/>
              </a:rPr>
              <a:t>sociales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20" dirty="0">
                <a:latin typeface="Arial"/>
                <a:cs typeface="Arial"/>
              </a:rPr>
              <a:t>cada</a:t>
            </a:r>
            <a:r>
              <a:rPr sz="2000" b="1" spc="-35" dirty="0">
                <a:latin typeface="Arial"/>
                <a:cs typeface="Arial"/>
              </a:rPr>
              <a:t> </a:t>
            </a:r>
            <a:r>
              <a:rPr sz="2000" b="1" spc="5" dirty="0">
                <a:latin typeface="Arial"/>
                <a:cs typeface="Arial"/>
              </a:rPr>
              <a:t>municipio.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150">
              <a:latin typeface="Arial"/>
              <a:cs typeface="Arial"/>
            </a:endParaRPr>
          </a:p>
          <a:p>
            <a:pPr marL="22860">
              <a:lnSpc>
                <a:spcPct val="100000"/>
              </a:lnSpc>
              <a:tabLst>
                <a:tab pos="611505" algn="l"/>
              </a:tabLst>
            </a:pPr>
            <a:r>
              <a:rPr sz="2000" b="1" spc="65" dirty="0">
                <a:solidFill>
                  <a:srgbClr val="002060"/>
                </a:solidFill>
                <a:latin typeface="Arial"/>
                <a:cs typeface="Arial"/>
              </a:rPr>
              <a:t>c)	</a:t>
            </a:r>
            <a:r>
              <a:rPr sz="2000" b="1" spc="-20" dirty="0">
                <a:solidFill>
                  <a:srgbClr val="002060"/>
                </a:solidFill>
                <a:latin typeface="Arial"/>
                <a:cs typeface="Arial"/>
              </a:rPr>
              <a:t>Dimensión</a:t>
            </a:r>
            <a:r>
              <a:rPr sz="2000" b="1" spc="25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2000" b="1" spc="5" dirty="0">
                <a:solidFill>
                  <a:srgbClr val="002060"/>
                </a:solidFill>
                <a:latin typeface="Arial"/>
                <a:cs typeface="Arial"/>
              </a:rPr>
              <a:t>política</a:t>
            </a:r>
            <a:endParaRPr sz="2000">
              <a:latin typeface="Arial"/>
              <a:cs typeface="Arial"/>
            </a:endParaRPr>
          </a:p>
          <a:p>
            <a:pPr marL="355600" marR="213995" indent="-342900" algn="just">
              <a:lnSpc>
                <a:spcPct val="100000"/>
              </a:lnSpc>
              <a:spcBef>
                <a:spcPts val="1200"/>
              </a:spcBef>
              <a:buClr>
                <a:srgbClr val="C8F1FB"/>
              </a:buClr>
              <a:buFont typeface="Wingdings"/>
              <a:buChar char=""/>
              <a:tabLst>
                <a:tab pos="355600" algn="l"/>
              </a:tabLst>
            </a:pPr>
            <a:r>
              <a:rPr sz="2000" b="1" dirty="0">
                <a:latin typeface="Arial"/>
                <a:cs typeface="Arial"/>
              </a:rPr>
              <a:t>Preparar </a:t>
            </a:r>
            <a:r>
              <a:rPr sz="2000" b="1" spc="30" dirty="0">
                <a:latin typeface="Arial"/>
                <a:cs typeface="Arial"/>
              </a:rPr>
              <a:t>Carpetas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5" dirty="0">
                <a:latin typeface="Arial"/>
                <a:cs typeface="Arial"/>
              </a:rPr>
              <a:t>Información </a:t>
            </a:r>
            <a:r>
              <a:rPr sz="2000" b="1" spc="25" dirty="0">
                <a:latin typeface="Arial"/>
                <a:cs typeface="Arial"/>
              </a:rPr>
              <a:t>Municipal </a:t>
            </a:r>
            <a:r>
              <a:rPr sz="2000" b="1" spc="35" dirty="0">
                <a:latin typeface="Arial"/>
                <a:cs typeface="Arial"/>
              </a:rPr>
              <a:t>con </a:t>
            </a:r>
            <a:r>
              <a:rPr sz="2000" b="1" spc="10" dirty="0">
                <a:latin typeface="Arial"/>
                <a:cs typeface="Arial"/>
              </a:rPr>
              <a:t>información  </a:t>
            </a:r>
            <a:r>
              <a:rPr sz="2000" b="1" dirty="0">
                <a:latin typeface="Arial"/>
                <a:cs typeface="Arial"/>
              </a:rPr>
              <a:t>social, </a:t>
            </a:r>
            <a:r>
              <a:rPr sz="2000" b="1" spc="55" dirty="0">
                <a:latin typeface="Arial"/>
                <a:cs typeface="Arial"/>
              </a:rPr>
              <a:t>técnica, </a:t>
            </a:r>
            <a:r>
              <a:rPr sz="2000" b="1" spc="60" dirty="0">
                <a:latin typeface="Arial"/>
                <a:cs typeface="Arial"/>
              </a:rPr>
              <a:t>económica, </a:t>
            </a:r>
            <a:r>
              <a:rPr sz="2000" b="1" spc="30" dirty="0">
                <a:latin typeface="Arial"/>
                <a:cs typeface="Arial"/>
              </a:rPr>
              <a:t>etc., </a:t>
            </a:r>
            <a:r>
              <a:rPr sz="2000" b="1" spc="15" dirty="0">
                <a:latin typeface="Arial"/>
                <a:cs typeface="Arial"/>
              </a:rPr>
              <a:t>necesaria </a:t>
            </a:r>
            <a:r>
              <a:rPr sz="2000" b="1" spc="50" dirty="0">
                <a:latin typeface="Arial"/>
                <a:cs typeface="Arial"/>
              </a:rPr>
              <a:t>para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55" dirty="0">
                <a:latin typeface="Arial"/>
                <a:cs typeface="Arial"/>
              </a:rPr>
              <a:t>Transición  </a:t>
            </a:r>
            <a:r>
              <a:rPr sz="2000" b="1" spc="-15" dirty="0">
                <a:latin typeface="Arial"/>
                <a:cs typeface="Arial"/>
              </a:rPr>
              <a:t>Transparente.</a:t>
            </a:r>
            <a:endParaRPr sz="2000">
              <a:latin typeface="Arial"/>
              <a:cs typeface="Arial"/>
            </a:endParaRPr>
          </a:p>
          <a:p>
            <a:pPr marL="355600" marR="172085" indent="-342900">
              <a:lnSpc>
                <a:spcPct val="100000"/>
              </a:lnSpc>
              <a:spcBef>
                <a:spcPts val="1200"/>
              </a:spcBef>
              <a:buClr>
                <a:srgbClr val="C8F1FB"/>
              </a:buClr>
              <a:buFont typeface="Wingdings"/>
              <a:buChar char=""/>
              <a:tabLst>
                <a:tab pos="355600" algn="l"/>
              </a:tabLst>
            </a:pPr>
            <a:r>
              <a:rPr sz="2000" b="1" spc="-25" dirty="0">
                <a:latin typeface="Arial"/>
                <a:cs typeface="Arial"/>
              </a:rPr>
              <a:t>Desarrollar un </a:t>
            </a:r>
            <a:r>
              <a:rPr sz="2000" b="1" spc="-5" dirty="0">
                <a:latin typeface="Arial"/>
                <a:cs typeface="Arial"/>
              </a:rPr>
              <a:t>proceso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75" dirty="0">
                <a:latin typeface="Arial"/>
                <a:cs typeface="Arial"/>
              </a:rPr>
              <a:t>capacitación </a:t>
            </a:r>
            <a:r>
              <a:rPr sz="2000" b="1" spc="5" dirty="0">
                <a:latin typeface="Arial"/>
                <a:cs typeface="Arial"/>
              </a:rPr>
              <a:t>integral, </a:t>
            </a:r>
            <a:r>
              <a:rPr sz="2000" b="1" spc="25" dirty="0">
                <a:latin typeface="Arial"/>
                <a:cs typeface="Arial"/>
              </a:rPr>
              <a:t>en </a:t>
            </a:r>
            <a:r>
              <a:rPr sz="2000" b="1" dirty="0">
                <a:latin typeface="Arial"/>
                <a:cs typeface="Arial"/>
              </a:rPr>
              <a:t>el </a:t>
            </a:r>
            <a:r>
              <a:rPr sz="2000" b="1" spc="60" dirty="0">
                <a:latin typeface="Arial"/>
                <a:cs typeface="Arial"/>
              </a:rPr>
              <a:t>marco  </a:t>
            </a:r>
            <a:r>
              <a:rPr sz="2000" b="1" spc="65" dirty="0">
                <a:latin typeface="Arial"/>
                <a:cs typeface="Arial"/>
              </a:rPr>
              <a:t>de </a:t>
            </a:r>
            <a:r>
              <a:rPr sz="2000" b="1" spc="10" dirty="0">
                <a:latin typeface="Arial"/>
                <a:cs typeface="Arial"/>
              </a:rPr>
              <a:t>la </a:t>
            </a:r>
            <a:r>
              <a:rPr sz="2000" b="1" spc="-25" dirty="0">
                <a:latin typeface="Arial"/>
                <a:cs typeface="Arial"/>
              </a:rPr>
              <a:t>transición </a:t>
            </a:r>
            <a:r>
              <a:rPr sz="2000" b="1" dirty="0">
                <a:latin typeface="Arial"/>
                <a:cs typeface="Arial"/>
              </a:rPr>
              <a:t>transparente </a:t>
            </a:r>
            <a:r>
              <a:rPr sz="2000" b="1" spc="20" dirty="0">
                <a:latin typeface="Arial"/>
                <a:cs typeface="Arial"/>
              </a:rPr>
              <a:t>municipal, </a:t>
            </a:r>
            <a:r>
              <a:rPr sz="2000" b="1" dirty="0">
                <a:latin typeface="Arial"/>
                <a:cs typeface="Arial"/>
              </a:rPr>
              <a:t>a </a:t>
            </a:r>
            <a:r>
              <a:rPr sz="2000" b="1" spc="10" dirty="0">
                <a:latin typeface="Arial"/>
                <a:cs typeface="Arial"/>
              </a:rPr>
              <a:t>nuevas </a:t>
            </a:r>
            <a:r>
              <a:rPr sz="2000" b="1" spc="15" dirty="0">
                <a:latin typeface="Arial"/>
                <a:cs typeface="Arial"/>
              </a:rPr>
              <a:t>autoridades  </a:t>
            </a:r>
            <a:r>
              <a:rPr sz="2000" b="1" spc="40" dirty="0">
                <a:latin typeface="Arial"/>
                <a:cs typeface="Arial"/>
              </a:rPr>
              <a:t>Alcalde(sa) </a:t>
            </a:r>
            <a:r>
              <a:rPr sz="2000" b="1" dirty="0">
                <a:latin typeface="Arial"/>
                <a:cs typeface="Arial"/>
              </a:rPr>
              <a:t>y </a:t>
            </a:r>
            <a:r>
              <a:rPr sz="2000" b="1" spc="30" dirty="0">
                <a:latin typeface="Arial"/>
                <a:cs typeface="Arial"/>
              </a:rPr>
              <a:t>Concejales </a:t>
            </a:r>
            <a:r>
              <a:rPr sz="2000" b="1" dirty="0">
                <a:latin typeface="Arial"/>
                <a:cs typeface="Arial"/>
              </a:rPr>
              <a:t>/ </a:t>
            </a:r>
            <a:r>
              <a:rPr sz="2000" b="1" spc="35" dirty="0">
                <a:latin typeface="Arial"/>
                <a:cs typeface="Arial"/>
              </a:rPr>
              <a:t>Concejalas</a:t>
            </a:r>
            <a:r>
              <a:rPr sz="2000" b="1" spc="-335" dirty="0">
                <a:latin typeface="Arial"/>
                <a:cs typeface="Arial"/>
              </a:rPr>
              <a:t> </a:t>
            </a:r>
            <a:r>
              <a:rPr sz="2000" b="1" spc="10" dirty="0">
                <a:latin typeface="Arial"/>
                <a:cs typeface="Arial"/>
              </a:rPr>
              <a:t>Municipales.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4059" y="594359"/>
            <a:ext cx="7320280" cy="3556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251200" y="1102360"/>
            <a:ext cx="2293620" cy="27431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204200" y="6096000"/>
            <a:ext cx="939800" cy="76199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42619" y="1856739"/>
            <a:ext cx="5689600" cy="34772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21649" y="1826882"/>
            <a:ext cx="5403215" cy="3439160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355600" marR="365760" indent="-342900">
              <a:lnSpc>
                <a:spcPts val="1920"/>
              </a:lnSpc>
              <a:spcBef>
                <a:spcPts val="560"/>
              </a:spcBef>
            </a:pPr>
            <a:r>
              <a:rPr sz="2000" b="1" spc="-5" dirty="0">
                <a:solidFill>
                  <a:srgbClr val="000066"/>
                </a:solidFill>
                <a:latin typeface="Verdana"/>
                <a:cs typeface="Verdana"/>
              </a:rPr>
              <a:t>Convención de las Naciones Unidas  Contra la</a:t>
            </a:r>
            <a:r>
              <a:rPr sz="2000" b="1" spc="20" dirty="0">
                <a:solidFill>
                  <a:srgbClr val="000066"/>
                </a:solidFill>
                <a:latin typeface="Verdana"/>
                <a:cs typeface="Verdana"/>
              </a:rPr>
              <a:t> </a:t>
            </a:r>
            <a:r>
              <a:rPr sz="2000" b="1" spc="-5" dirty="0">
                <a:solidFill>
                  <a:srgbClr val="000066"/>
                </a:solidFill>
                <a:latin typeface="Verdana"/>
                <a:cs typeface="Verdana"/>
              </a:rPr>
              <a:t>Corrupción.</a:t>
            </a:r>
            <a:endParaRPr sz="2000">
              <a:latin typeface="Verdana"/>
              <a:cs typeface="Verdana"/>
            </a:endParaRPr>
          </a:p>
          <a:p>
            <a:pPr marL="1155700" marR="5080" indent="-228600">
              <a:lnSpc>
                <a:spcPct val="80000"/>
              </a:lnSpc>
              <a:spcBef>
                <a:spcPts val="500"/>
              </a:spcBef>
              <a:buFont typeface="Arial"/>
              <a:buChar char="•"/>
              <a:tabLst>
                <a:tab pos="1155065" algn="l"/>
                <a:tab pos="1155700" algn="l"/>
                <a:tab pos="4020185" algn="l"/>
              </a:tabLst>
            </a:pPr>
            <a:r>
              <a:rPr sz="2000" spc="-10" dirty="0">
                <a:solidFill>
                  <a:srgbClr val="C00000"/>
                </a:solidFill>
                <a:latin typeface="Verdana"/>
                <a:cs typeface="Verdana"/>
              </a:rPr>
              <a:t>Ratificada</a:t>
            </a:r>
            <a:r>
              <a:rPr sz="2000" spc="20" dirty="0">
                <a:solidFill>
                  <a:srgbClr val="C00000"/>
                </a:solidFill>
                <a:latin typeface="Verdana"/>
                <a:cs typeface="Verdana"/>
              </a:rPr>
              <a:t> </a:t>
            </a:r>
            <a:r>
              <a:rPr sz="2000" spc="-5" dirty="0">
                <a:solidFill>
                  <a:srgbClr val="C00000"/>
                </a:solidFill>
                <a:latin typeface="Verdana"/>
                <a:cs typeface="Verdana"/>
              </a:rPr>
              <a:t>por</a:t>
            </a:r>
            <a:r>
              <a:rPr sz="2000" spc="5" dirty="0">
                <a:solidFill>
                  <a:srgbClr val="C00000"/>
                </a:solidFill>
                <a:latin typeface="Verdana"/>
                <a:cs typeface="Verdana"/>
              </a:rPr>
              <a:t> </a:t>
            </a:r>
            <a:r>
              <a:rPr sz="2000" spc="-5" dirty="0">
                <a:solidFill>
                  <a:srgbClr val="C00000"/>
                </a:solidFill>
                <a:latin typeface="Verdana"/>
                <a:cs typeface="Verdana"/>
              </a:rPr>
              <a:t>Bolivia	por </a:t>
            </a:r>
            <a:r>
              <a:rPr sz="2000" dirty="0">
                <a:solidFill>
                  <a:srgbClr val="C00000"/>
                </a:solidFill>
                <a:latin typeface="Verdana"/>
                <a:cs typeface="Verdana"/>
              </a:rPr>
              <a:t>Ley</a:t>
            </a:r>
            <a:r>
              <a:rPr sz="2000" spc="-95" dirty="0">
                <a:solidFill>
                  <a:srgbClr val="C00000"/>
                </a:solidFill>
                <a:latin typeface="Verdana"/>
                <a:cs typeface="Verdana"/>
              </a:rPr>
              <a:t> </a:t>
            </a:r>
            <a:r>
              <a:rPr sz="2000" spc="-5" dirty="0">
                <a:solidFill>
                  <a:srgbClr val="C00000"/>
                </a:solidFill>
                <a:latin typeface="Verdana"/>
                <a:cs typeface="Verdana"/>
              </a:rPr>
              <a:t>Nº  </a:t>
            </a:r>
            <a:r>
              <a:rPr sz="2000" spc="5" dirty="0">
                <a:solidFill>
                  <a:srgbClr val="C00000"/>
                </a:solidFill>
                <a:latin typeface="Verdana"/>
                <a:cs typeface="Verdana"/>
              </a:rPr>
              <a:t>3068</a:t>
            </a:r>
            <a:endParaRPr sz="2000">
              <a:latin typeface="Verdana"/>
              <a:cs typeface="Verdana"/>
            </a:endParaRPr>
          </a:p>
          <a:p>
            <a:pPr marL="1193800">
              <a:lnSpc>
                <a:spcPct val="100000"/>
              </a:lnSpc>
            </a:pPr>
            <a:r>
              <a:rPr sz="2000" spc="-5" dirty="0">
                <a:solidFill>
                  <a:srgbClr val="C00000"/>
                </a:solidFill>
                <a:latin typeface="Verdana"/>
                <a:cs typeface="Verdana"/>
              </a:rPr>
              <a:t>de 1 de </a:t>
            </a:r>
            <a:r>
              <a:rPr sz="2000" spc="-10" dirty="0">
                <a:solidFill>
                  <a:srgbClr val="C00000"/>
                </a:solidFill>
                <a:latin typeface="Verdana"/>
                <a:cs typeface="Verdana"/>
              </a:rPr>
              <a:t>junio </a:t>
            </a:r>
            <a:r>
              <a:rPr sz="2000" spc="-5" dirty="0">
                <a:solidFill>
                  <a:srgbClr val="C00000"/>
                </a:solidFill>
                <a:latin typeface="Verdana"/>
                <a:cs typeface="Verdana"/>
              </a:rPr>
              <a:t>de</a:t>
            </a:r>
            <a:r>
              <a:rPr sz="2000" spc="20" dirty="0">
                <a:solidFill>
                  <a:srgbClr val="C00000"/>
                </a:solidFill>
                <a:latin typeface="Verdana"/>
                <a:cs typeface="Verdana"/>
              </a:rPr>
              <a:t> </a:t>
            </a:r>
            <a:r>
              <a:rPr sz="2000" spc="5" dirty="0">
                <a:solidFill>
                  <a:srgbClr val="C00000"/>
                </a:solidFill>
                <a:latin typeface="Verdana"/>
                <a:cs typeface="Verdana"/>
              </a:rPr>
              <a:t>2005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900">
              <a:latin typeface="Verdana"/>
              <a:cs typeface="Verdana"/>
            </a:endParaRPr>
          </a:p>
          <a:p>
            <a:pPr marL="355600" marR="45085" indent="-342900">
              <a:lnSpc>
                <a:spcPts val="1920"/>
              </a:lnSpc>
            </a:pPr>
            <a:r>
              <a:rPr sz="2000" b="1" spc="-5" dirty="0">
                <a:solidFill>
                  <a:srgbClr val="000066"/>
                </a:solidFill>
                <a:latin typeface="Verdana"/>
                <a:cs typeface="Verdana"/>
              </a:rPr>
              <a:t>Convención Interamericana Contra la  Corrupción.</a:t>
            </a:r>
            <a:endParaRPr sz="2000">
              <a:latin typeface="Verdana"/>
              <a:cs typeface="Verdana"/>
            </a:endParaRPr>
          </a:p>
          <a:p>
            <a:pPr marL="1155700" marR="93980" indent="-228600">
              <a:lnSpc>
                <a:spcPct val="80000"/>
              </a:lnSpc>
              <a:spcBef>
                <a:spcPts val="500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r>
              <a:rPr sz="2000" spc="-10" dirty="0">
                <a:solidFill>
                  <a:srgbClr val="C00000"/>
                </a:solidFill>
                <a:latin typeface="Verdana"/>
                <a:cs typeface="Verdana"/>
              </a:rPr>
              <a:t>Ratificada </a:t>
            </a:r>
            <a:r>
              <a:rPr sz="2000" spc="-5" dirty="0">
                <a:solidFill>
                  <a:srgbClr val="C00000"/>
                </a:solidFill>
                <a:latin typeface="Verdana"/>
                <a:cs typeface="Verdana"/>
              </a:rPr>
              <a:t>por Bolivia por </a:t>
            </a:r>
            <a:r>
              <a:rPr sz="2000" dirty="0">
                <a:solidFill>
                  <a:srgbClr val="C00000"/>
                </a:solidFill>
                <a:latin typeface="Verdana"/>
                <a:cs typeface="Verdana"/>
              </a:rPr>
              <a:t>Ley </a:t>
            </a:r>
            <a:r>
              <a:rPr sz="2000" spc="-5" dirty="0">
                <a:solidFill>
                  <a:srgbClr val="C00000"/>
                </a:solidFill>
                <a:latin typeface="Verdana"/>
                <a:cs typeface="Verdana"/>
              </a:rPr>
              <a:t>Nº  </a:t>
            </a:r>
            <a:r>
              <a:rPr sz="2000" spc="5" dirty="0">
                <a:solidFill>
                  <a:srgbClr val="C00000"/>
                </a:solidFill>
                <a:latin typeface="Verdana"/>
                <a:cs typeface="Verdana"/>
              </a:rPr>
              <a:t>1743</a:t>
            </a:r>
            <a:endParaRPr sz="2000">
              <a:latin typeface="Verdana"/>
              <a:cs typeface="Verdana"/>
            </a:endParaRPr>
          </a:p>
          <a:p>
            <a:pPr marL="1193800">
              <a:lnSpc>
                <a:spcPct val="100000"/>
              </a:lnSpc>
            </a:pPr>
            <a:r>
              <a:rPr sz="2000" spc="-10" dirty="0">
                <a:solidFill>
                  <a:srgbClr val="C00000"/>
                </a:solidFill>
                <a:latin typeface="Verdana"/>
                <a:cs typeface="Verdana"/>
              </a:rPr>
              <a:t>de </a:t>
            </a:r>
            <a:r>
              <a:rPr sz="2000" dirty="0">
                <a:solidFill>
                  <a:srgbClr val="C00000"/>
                </a:solidFill>
                <a:latin typeface="Verdana"/>
                <a:cs typeface="Verdana"/>
              </a:rPr>
              <a:t>17 </a:t>
            </a:r>
            <a:r>
              <a:rPr sz="2000" spc="-10" dirty="0">
                <a:solidFill>
                  <a:srgbClr val="C00000"/>
                </a:solidFill>
                <a:latin typeface="Verdana"/>
                <a:cs typeface="Verdana"/>
              </a:rPr>
              <a:t>de </a:t>
            </a:r>
            <a:r>
              <a:rPr sz="2000" dirty="0">
                <a:solidFill>
                  <a:srgbClr val="C00000"/>
                </a:solidFill>
                <a:latin typeface="Verdana"/>
                <a:cs typeface="Verdana"/>
              </a:rPr>
              <a:t>enero </a:t>
            </a:r>
            <a:r>
              <a:rPr sz="2000" spc="-10" dirty="0">
                <a:solidFill>
                  <a:srgbClr val="C00000"/>
                </a:solidFill>
                <a:latin typeface="Verdana"/>
                <a:cs typeface="Verdana"/>
              </a:rPr>
              <a:t>de</a:t>
            </a:r>
            <a:r>
              <a:rPr sz="2000" spc="-35" dirty="0">
                <a:solidFill>
                  <a:srgbClr val="C00000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C00000"/>
                </a:solidFill>
                <a:latin typeface="Verdana"/>
                <a:cs typeface="Verdana"/>
              </a:rPr>
              <a:t>1997.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366519" y="1183639"/>
            <a:ext cx="1346200" cy="274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854960" y="1183639"/>
            <a:ext cx="2110740" cy="2743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100320" y="1183639"/>
            <a:ext cx="2763520" cy="27432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6644641" y="2286006"/>
            <a:ext cx="1997710" cy="2546350"/>
            <a:chOff x="6644641" y="2286006"/>
            <a:chExt cx="1997710" cy="2546350"/>
          </a:xfrm>
        </p:grpSpPr>
        <p:sp>
          <p:nvSpPr>
            <p:cNvPr id="8" name="object 8"/>
            <p:cNvSpPr/>
            <p:nvPr/>
          </p:nvSpPr>
          <p:spPr>
            <a:xfrm>
              <a:off x="6644641" y="2286006"/>
              <a:ext cx="1997710" cy="2546350"/>
            </a:xfrm>
            <a:custGeom>
              <a:avLst/>
              <a:gdLst/>
              <a:ahLst/>
              <a:cxnLst/>
              <a:rect l="l" t="t" r="r" b="b"/>
              <a:pathLst>
                <a:path w="1997709" h="2546350">
                  <a:moveTo>
                    <a:pt x="696334" y="0"/>
                  </a:moveTo>
                  <a:lnTo>
                    <a:pt x="666164" y="0"/>
                  </a:lnTo>
                  <a:lnTo>
                    <a:pt x="666164" y="31413"/>
                  </a:lnTo>
                  <a:lnTo>
                    <a:pt x="642495" y="35098"/>
                  </a:lnTo>
                  <a:lnTo>
                    <a:pt x="609947" y="38779"/>
                  </a:lnTo>
                  <a:lnTo>
                    <a:pt x="568529" y="42457"/>
                  </a:lnTo>
                  <a:lnTo>
                    <a:pt x="479769" y="42457"/>
                  </a:lnTo>
                  <a:lnTo>
                    <a:pt x="435389" y="38779"/>
                  </a:lnTo>
                  <a:lnTo>
                    <a:pt x="393965" y="35098"/>
                  </a:lnTo>
                  <a:lnTo>
                    <a:pt x="361423" y="31413"/>
                  </a:lnTo>
                  <a:lnTo>
                    <a:pt x="361423" y="222843"/>
                  </a:lnTo>
                  <a:lnTo>
                    <a:pt x="246035" y="189711"/>
                  </a:lnTo>
                  <a:lnTo>
                    <a:pt x="222366" y="189711"/>
                  </a:lnTo>
                  <a:lnTo>
                    <a:pt x="222366" y="244932"/>
                  </a:lnTo>
                  <a:lnTo>
                    <a:pt x="210529" y="248613"/>
                  </a:lnTo>
                  <a:lnTo>
                    <a:pt x="189821" y="252294"/>
                  </a:lnTo>
                  <a:lnTo>
                    <a:pt x="166152" y="255976"/>
                  </a:lnTo>
                  <a:lnTo>
                    <a:pt x="136565" y="255976"/>
                  </a:lnTo>
                  <a:lnTo>
                    <a:pt x="106979" y="259657"/>
                  </a:lnTo>
                  <a:lnTo>
                    <a:pt x="80351" y="259657"/>
                  </a:lnTo>
                  <a:lnTo>
                    <a:pt x="56681" y="255976"/>
                  </a:lnTo>
                  <a:lnTo>
                    <a:pt x="38929" y="255976"/>
                  </a:lnTo>
                  <a:lnTo>
                    <a:pt x="3426" y="230206"/>
                  </a:lnTo>
                  <a:lnTo>
                    <a:pt x="0" y="230206"/>
                  </a:lnTo>
                  <a:lnTo>
                    <a:pt x="0" y="2165270"/>
                  </a:lnTo>
                  <a:lnTo>
                    <a:pt x="231242" y="2534739"/>
                  </a:lnTo>
                  <a:lnTo>
                    <a:pt x="325919" y="2545783"/>
                  </a:lnTo>
                  <a:lnTo>
                    <a:pt x="408761" y="2545783"/>
                  </a:lnTo>
                  <a:lnTo>
                    <a:pt x="485686" y="2534739"/>
                  </a:lnTo>
                  <a:lnTo>
                    <a:pt x="550777" y="2516332"/>
                  </a:lnTo>
                  <a:lnTo>
                    <a:pt x="604033" y="2490566"/>
                  </a:lnTo>
                  <a:lnTo>
                    <a:pt x="645454" y="2464793"/>
                  </a:lnTo>
                  <a:lnTo>
                    <a:pt x="672082" y="2435342"/>
                  </a:lnTo>
                  <a:lnTo>
                    <a:pt x="683916" y="2409572"/>
                  </a:lnTo>
                  <a:lnTo>
                    <a:pt x="725338" y="2427979"/>
                  </a:lnTo>
                  <a:lnTo>
                    <a:pt x="778593" y="2439023"/>
                  </a:lnTo>
                  <a:lnTo>
                    <a:pt x="837767" y="2442705"/>
                  </a:lnTo>
                  <a:lnTo>
                    <a:pt x="902854" y="2439023"/>
                  </a:lnTo>
                  <a:lnTo>
                    <a:pt x="967947" y="2431660"/>
                  </a:lnTo>
                  <a:lnTo>
                    <a:pt x="1027120" y="2420620"/>
                  </a:lnTo>
                  <a:lnTo>
                    <a:pt x="1077418" y="2405891"/>
                  </a:lnTo>
                  <a:lnTo>
                    <a:pt x="1115877" y="2394847"/>
                  </a:lnTo>
                  <a:lnTo>
                    <a:pt x="1163219" y="2365396"/>
                  </a:lnTo>
                  <a:lnTo>
                    <a:pt x="1189847" y="2332264"/>
                  </a:lnTo>
                  <a:lnTo>
                    <a:pt x="1207598" y="2295450"/>
                  </a:lnTo>
                  <a:lnTo>
                    <a:pt x="1207598" y="1934677"/>
                  </a:lnTo>
                  <a:lnTo>
                    <a:pt x="1219430" y="1927318"/>
                  </a:lnTo>
                  <a:lnTo>
                    <a:pt x="1228309" y="1919951"/>
                  </a:lnTo>
                  <a:lnTo>
                    <a:pt x="1231268" y="1905226"/>
                  </a:lnTo>
                  <a:lnTo>
                    <a:pt x="1231268" y="1894185"/>
                  </a:lnTo>
                  <a:lnTo>
                    <a:pt x="1228309" y="1886819"/>
                  </a:lnTo>
                  <a:lnTo>
                    <a:pt x="1222389" y="1879456"/>
                  </a:lnTo>
                  <a:lnTo>
                    <a:pt x="1216474" y="1875775"/>
                  </a:lnTo>
                  <a:lnTo>
                    <a:pt x="1207598" y="1872093"/>
                  </a:lnTo>
                  <a:lnTo>
                    <a:pt x="1207598" y="1286757"/>
                  </a:lnTo>
                  <a:lnTo>
                    <a:pt x="1237185" y="1275713"/>
                  </a:lnTo>
                  <a:lnTo>
                    <a:pt x="1399911" y="1919951"/>
                  </a:lnTo>
                  <a:lnTo>
                    <a:pt x="1633645" y="2192376"/>
                  </a:lnTo>
                  <a:lnTo>
                    <a:pt x="1651397" y="2214460"/>
                  </a:lnTo>
                  <a:lnTo>
                    <a:pt x="1669149" y="2232867"/>
                  </a:lnTo>
                  <a:lnTo>
                    <a:pt x="1686901" y="2243911"/>
                  </a:lnTo>
                  <a:lnTo>
                    <a:pt x="1713529" y="2247592"/>
                  </a:lnTo>
                  <a:lnTo>
                    <a:pt x="1746074" y="2247592"/>
                  </a:lnTo>
                  <a:lnTo>
                    <a:pt x="1784536" y="2240230"/>
                  </a:lnTo>
                  <a:lnTo>
                    <a:pt x="1822999" y="2229186"/>
                  </a:lnTo>
                  <a:lnTo>
                    <a:pt x="1899924" y="2199735"/>
                  </a:lnTo>
                  <a:lnTo>
                    <a:pt x="1959097" y="2170284"/>
                  </a:lnTo>
                  <a:lnTo>
                    <a:pt x="1994598" y="2133470"/>
                  </a:lnTo>
                  <a:lnTo>
                    <a:pt x="1997559" y="2104019"/>
                  </a:lnTo>
                  <a:lnTo>
                    <a:pt x="1997559" y="2081931"/>
                  </a:lnTo>
                  <a:lnTo>
                    <a:pt x="1994598" y="2074568"/>
                  </a:lnTo>
                  <a:lnTo>
                    <a:pt x="1988684" y="2052480"/>
                  </a:lnTo>
                  <a:lnTo>
                    <a:pt x="1973890" y="1989901"/>
                  </a:lnTo>
                  <a:lnTo>
                    <a:pt x="1950221" y="1894185"/>
                  </a:lnTo>
                  <a:lnTo>
                    <a:pt x="1920634" y="1769015"/>
                  </a:lnTo>
                  <a:lnTo>
                    <a:pt x="1932469" y="1761656"/>
                  </a:lnTo>
                  <a:lnTo>
                    <a:pt x="1938383" y="1750609"/>
                  </a:lnTo>
                  <a:lnTo>
                    <a:pt x="1938383" y="1739564"/>
                  </a:lnTo>
                  <a:lnTo>
                    <a:pt x="1935428" y="1728524"/>
                  </a:lnTo>
                  <a:lnTo>
                    <a:pt x="1932469" y="1724843"/>
                  </a:lnTo>
                  <a:lnTo>
                    <a:pt x="1923593" y="1717476"/>
                  </a:lnTo>
                  <a:lnTo>
                    <a:pt x="1905841" y="1717476"/>
                  </a:lnTo>
                  <a:lnTo>
                    <a:pt x="1876255" y="1592314"/>
                  </a:lnTo>
                  <a:lnTo>
                    <a:pt x="1843709" y="1459785"/>
                  </a:lnTo>
                  <a:lnTo>
                    <a:pt x="1811164" y="1316208"/>
                  </a:lnTo>
                  <a:lnTo>
                    <a:pt x="1704653" y="885488"/>
                  </a:lnTo>
                  <a:lnTo>
                    <a:pt x="1672104" y="752959"/>
                  </a:lnTo>
                  <a:lnTo>
                    <a:pt x="1642521" y="627793"/>
                  </a:lnTo>
                  <a:lnTo>
                    <a:pt x="1654355" y="620430"/>
                  </a:lnTo>
                  <a:lnTo>
                    <a:pt x="1660273" y="609386"/>
                  </a:lnTo>
                  <a:lnTo>
                    <a:pt x="1660273" y="598346"/>
                  </a:lnTo>
                  <a:lnTo>
                    <a:pt x="1657314" y="587298"/>
                  </a:lnTo>
                  <a:lnTo>
                    <a:pt x="1648435" y="576254"/>
                  </a:lnTo>
                  <a:lnTo>
                    <a:pt x="1630686" y="576254"/>
                  </a:lnTo>
                  <a:lnTo>
                    <a:pt x="1601100" y="451088"/>
                  </a:lnTo>
                  <a:lnTo>
                    <a:pt x="1577430" y="355372"/>
                  </a:lnTo>
                  <a:lnTo>
                    <a:pt x="1559678" y="292789"/>
                  </a:lnTo>
                  <a:lnTo>
                    <a:pt x="1553761" y="267023"/>
                  </a:lnTo>
                  <a:lnTo>
                    <a:pt x="1544885" y="263338"/>
                  </a:lnTo>
                  <a:lnTo>
                    <a:pt x="1530092" y="263338"/>
                  </a:lnTo>
                  <a:lnTo>
                    <a:pt x="1515296" y="267023"/>
                  </a:lnTo>
                  <a:lnTo>
                    <a:pt x="1509381" y="270705"/>
                  </a:lnTo>
                  <a:lnTo>
                    <a:pt x="1500505" y="267023"/>
                  </a:lnTo>
                  <a:lnTo>
                    <a:pt x="1473877" y="259657"/>
                  </a:lnTo>
                  <a:lnTo>
                    <a:pt x="1435412" y="244932"/>
                  </a:lnTo>
                  <a:lnTo>
                    <a:pt x="1391035" y="230206"/>
                  </a:lnTo>
                  <a:lnTo>
                    <a:pt x="1346655" y="211799"/>
                  </a:lnTo>
                  <a:lnTo>
                    <a:pt x="1305234" y="200759"/>
                  </a:lnTo>
                  <a:lnTo>
                    <a:pt x="1275645" y="189711"/>
                  </a:lnTo>
                  <a:lnTo>
                    <a:pt x="1260854" y="182348"/>
                  </a:lnTo>
                  <a:lnTo>
                    <a:pt x="1254937" y="186030"/>
                  </a:lnTo>
                  <a:lnTo>
                    <a:pt x="1254937" y="226525"/>
                  </a:lnTo>
                  <a:lnTo>
                    <a:pt x="1257896" y="233891"/>
                  </a:lnTo>
                  <a:lnTo>
                    <a:pt x="1216474" y="252294"/>
                  </a:lnTo>
                  <a:lnTo>
                    <a:pt x="1216474" y="156579"/>
                  </a:lnTo>
                  <a:lnTo>
                    <a:pt x="69633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881823" y="2589834"/>
              <a:ext cx="721995" cy="1896110"/>
            </a:xfrm>
            <a:custGeom>
              <a:avLst/>
              <a:gdLst/>
              <a:ahLst/>
              <a:cxnLst/>
              <a:rect l="l" t="t" r="r" b="b"/>
              <a:pathLst>
                <a:path w="721995" h="1896110">
                  <a:moveTo>
                    <a:pt x="369824" y="276098"/>
                  </a:moveTo>
                  <a:lnTo>
                    <a:pt x="301777" y="0"/>
                  </a:lnTo>
                  <a:lnTo>
                    <a:pt x="278104" y="18402"/>
                  </a:lnTo>
                  <a:lnTo>
                    <a:pt x="245567" y="36817"/>
                  </a:lnTo>
                  <a:lnTo>
                    <a:pt x="210058" y="55219"/>
                  </a:lnTo>
                  <a:lnTo>
                    <a:pt x="171602" y="73634"/>
                  </a:lnTo>
                  <a:lnTo>
                    <a:pt x="130175" y="88353"/>
                  </a:lnTo>
                  <a:lnTo>
                    <a:pt x="85801" y="103073"/>
                  </a:lnTo>
                  <a:lnTo>
                    <a:pt x="44373" y="110439"/>
                  </a:lnTo>
                  <a:lnTo>
                    <a:pt x="0" y="114122"/>
                  </a:lnTo>
                  <a:lnTo>
                    <a:pt x="65087" y="390220"/>
                  </a:lnTo>
                  <a:lnTo>
                    <a:pt x="106502" y="390220"/>
                  </a:lnTo>
                  <a:lnTo>
                    <a:pt x="153847" y="386549"/>
                  </a:lnTo>
                  <a:lnTo>
                    <a:pt x="198221" y="375500"/>
                  </a:lnTo>
                  <a:lnTo>
                    <a:pt x="245567" y="360781"/>
                  </a:lnTo>
                  <a:lnTo>
                    <a:pt x="286981" y="338683"/>
                  </a:lnTo>
                  <a:lnTo>
                    <a:pt x="322491" y="320281"/>
                  </a:lnTo>
                  <a:lnTo>
                    <a:pt x="352082" y="298196"/>
                  </a:lnTo>
                  <a:lnTo>
                    <a:pt x="369824" y="276098"/>
                  </a:lnTo>
                  <a:close/>
                </a:path>
                <a:path w="721995" h="1896110">
                  <a:moveTo>
                    <a:pt x="639064" y="1406283"/>
                  </a:moveTo>
                  <a:lnTo>
                    <a:pt x="390537" y="368134"/>
                  </a:lnTo>
                  <a:lnTo>
                    <a:pt x="363905" y="393903"/>
                  </a:lnTo>
                  <a:lnTo>
                    <a:pt x="328396" y="415988"/>
                  </a:lnTo>
                  <a:lnTo>
                    <a:pt x="289941" y="434403"/>
                  </a:lnTo>
                  <a:lnTo>
                    <a:pt x="248513" y="452805"/>
                  </a:lnTo>
                  <a:lnTo>
                    <a:pt x="204139" y="467537"/>
                  </a:lnTo>
                  <a:lnTo>
                    <a:pt x="162725" y="478574"/>
                  </a:lnTo>
                  <a:lnTo>
                    <a:pt x="121297" y="482257"/>
                  </a:lnTo>
                  <a:lnTo>
                    <a:pt x="88747" y="485940"/>
                  </a:lnTo>
                  <a:lnTo>
                    <a:pt x="337273" y="1516722"/>
                  </a:lnTo>
                  <a:lnTo>
                    <a:pt x="378701" y="1516722"/>
                  </a:lnTo>
                  <a:lnTo>
                    <a:pt x="423075" y="1513039"/>
                  </a:lnTo>
                  <a:lnTo>
                    <a:pt x="467461" y="1502003"/>
                  </a:lnTo>
                  <a:lnTo>
                    <a:pt x="514794" y="1487271"/>
                  </a:lnTo>
                  <a:lnTo>
                    <a:pt x="556221" y="1468869"/>
                  </a:lnTo>
                  <a:lnTo>
                    <a:pt x="621309" y="1428369"/>
                  </a:lnTo>
                  <a:lnTo>
                    <a:pt x="639064" y="1406283"/>
                  </a:lnTo>
                  <a:close/>
                </a:path>
                <a:path w="721995" h="1896110">
                  <a:moveTo>
                    <a:pt x="721906" y="1759686"/>
                  </a:moveTo>
                  <a:lnTo>
                    <a:pt x="659777" y="1494637"/>
                  </a:lnTo>
                  <a:lnTo>
                    <a:pt x="633145" y="1520405"/>
                  </a:lnTo>
                  <a:lnTo>
                    <a:pt x="597636" y="1542491"/>
                  </a:lnTo>
                  <a:lnTo>
                    <a:pt x="559181" y="1560893"/>
                  </a:lnTo>
                  <a:lnTo>
                    <a:pt x="517753" y="1579295"/>
                  </a:lnTo>
                  <a:lnTo>
                    <a:pt x="473379" y="1594027"/>
                  </a:lnTo>
                  <a:lnTo>
                    <a:pt x="431952" y="1605076"/>
                  </a:lnTo>
                  <a:lnTo>
                    <a:pt x="393496" y="1608747"/>
                  </a:lnTo>
                  <a:lnTo>
                    <a:pt x="360946" y="1612430"/>
                  </a:lnTo>
                  <a:lnTo>
                    <a:pt x="420128" y="1866455"/>
                  </a:lnTo>
                  <a:lnTo>
                    <a:pt x="440829" y="1884857"/>
                  </a:lnTo>
                  <a:lnTo>
                    <a:pt x="479298" y="1895906"/>
                  </a:lnTo>
                  <a:lnTo>
                    <a:pt x="532549" y="1892223"/>
                  </a:lnTo>
                  <a:lnTo>
                    <a:pt x="588772" y="1877491"/>
                  </a:lnTo>
                  <a:lnTo>
                    <a:pt x="644982" y="1859089"/>
                  </a:lnTo>
                  <a:lnTo>
                    <a:pt x="689356" y="1829638"/>
                  </a:lnTo>
                  <a:lnTo>
                    <a:pt x="715987" y="1796503"/>
                  </a:lnTo>
                  <a:lnTo>
                    <a:pt x="721906" y="1759686"/>
                  </a:lnTo>
                  <a:close/>
                </a:path>
              </a:pathLst>
            </a:custGeom>
            <a:solidFill>
              <a:srgbClr val="B2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899529" y="2626651"/>
              <a:ext cx="396875" cy="2164715"/>
            </a:xfrm>
            <a:custGeom>
              <a:avLst/>
              <a:gdLst/>
              <a:ahLst/>
              <a:cxnLst/>
              <a:rect l="l" t="t" r="r" b="b"/>
              <a:pathLst>
                <a:path w="396875" h="2164715">
                  <a:moveTo>
                    <a:pt x="396468" y="1641881"/>
                  </a:moveTo>
                  <a:lnTo>
                    <a:pt x="360959" y="1660296"/>
                  </a:lnTo>
                  <a:lnTo>
                    <a:pt x="319544" y="1678698"/>
                  </a:lnTo>
                  <a:lnTo>
                    <a:pt x="269240" y="1693430"/>
                  </a:lnTo>
                  <a:lnTo>
                    <a:pt x="215988" y="1708150"/>
                  </a:lnTo>
                  <a:lnTo>
                    <a:pt x="159778" y="1715516"/>
                  </a:lnTo>
                  <a:lnTo>
                    <a:pt x="103555" y="1719199"/>
                  </a:lnTo>
                  <a:lnTo>
                    <a:pt x="50304" y="1719199"/>
                  </a:lnTo>
                  <a:lnTo>
                    <a:pt x="0" y="1711833"/>
                  </a:lnTo>
                  <a:lnTo>
                    <a:pt x="0" y="2157272"/>
                  </a:lnTo>
                  <a:lnTo>
                    <a:pt x="44386" y="2164638"/>
                  </a:lnTo>
                  <a:lnTo>
                    <a:pt x="97637" y="2164638"/>
                  </a:lnTo>
                  <a:lnTo>
                    <a:pt x="156819" y="2157272"/>
                  </a:lnTo>
                  <a:lnTo>
                    <a:pt x="218948" y="2146236"/>
                  </a:lnTo>
                  <a:lnTo>
                    <a:pt x="278117" y="2131504"/>
                  </a:lnTo>
                  <a:lnTo>
                    <a:pt x="328409" y="2109419"/>
                  </a:lnTo>
                  <a:lnTo>
                    <a:pt x="369836" y="2083650"/>
                  </a:lnTo>
                  <a:lnTo>
                    <a:pt x="396468" y="2054199"/>
                  </a:lnTo>
                  <a:lnTo>
                    <a:pt x="396468" y="1641881"/>
                  </a:lnTo>
                  <a:close/>
                </a:path>
                <a:path w="396875" h="2164715">
                  <a:moveTo>
                    <a:pt x="396468" y="1277429"/>
                  </a:moveTo>
                  <a:lnTo>
                    <a:pt x="360959" y="1292161"/>
                  </a:lnTo>
                  <a:lnTo>
                    <a:pt x="313626" y="1306880"/>
                  </a:lnTo>
                  <a:lnTo>
                    <a:pt x="260362" y="1317929"/>
                  </a:lnTo>
                  <a:lnTo>
                    <a:pt x="147942" y="1332649"/>
                  </a:lnTo>
                  <a:lnTo>
                    <a:pt x="91719" y="1336332"/>
                  </a:lnTo>
                  <a:lnTo>
                    <a:pt x="12" y="1336332"/>
                  </a:lnTo>
                  <a:lnTo>
                    <a:pt x="12" y="1660296"/>
                  </a:lnTo>
                  <a:lnTo>
                    <a:pt x="50304" y="1667662"/>
                  </a:lnTo>
                  <a:lnTo>
                    <a:pt x="103555" y="1667662"/>
                  </a:lnTo>
                  <a:lnTo>
                    <a:pt x="159778" y="1663979"/>
                  </a:lnTo>
                  <a:lnTo>
                    <a:pt x="215988" y="1652930"/>
                  </a:lnTo>
                  <a:lnTo>
                    <a:pt x="269240" y="1641881"/>
                  </a:lnTo>
                  <a:lnTo>
                    <a:pt x="319544" y="1623479"/>
                  </a:lnTo>
                  <a:lnTo>
                    <a:pt x="360959" y="1605076"/>
                  </a:lnTo>
                  <a:lnTo>
                    <a:pt x="396468" y="1586661"/>
                  </a:lnTo>
                  <a:lnTo>
                    <a:pt x="396468" y="1277429"/>
                  </a:lnTo>
                  <a:close/>
                </a:path>
                <a:path w="396875" h="2164715">
                  <a:moveTo>
                    <a:pt x="396468" y="887209"/>
                  </a:moveTo>
                  <a:lnTo>
                    <a:pt x="360959" y="901928"/>
                  </a:lnTo>
                  <a:lnTo>
                    <a:pt x="313626" y="916660"/>
                  </a:lnTo>
                  <a:lnTo>
                    <a:pt x="260375" y="927696"/>
                  </a:lnTo>
                  <a:lnTo>
                    <a:pt x="204152" y="938745"/>
                  </a:lnTo>
                  <a:lnTo>
                    <a:pt x="147942" y="946111"/>
                  </a:lnTo>
                  <a:lnTo>
                    <a:pt x="91732" y="949794"/>
                  </a:lnTo>
                  <a:lnTo>
                    <a:pt x="12" y="949794"/>
                  </a:lnTo>
                  <a:lnTo>
                    <a:pt x="12" y="1281112"/>
                  </a:lnTo>
                  <a:lnTo>
                    <a:pt x="91732" y="1281112"/>
                  </a:lnTo>
                  <a:lnTo>
                    <a:pt x="147942" y="1277429"/>
                  </a:lnTo>
                  <a:lnTo>
                    <a:pt x="204152" y="1270063"/>
                  </a:lnTo>
                  <a:lnTo>
                    <a:pt x="260375" y="1259027"/>
                  </a:lnTo>
                  <a:lnTo>
                    <a:pt x="313626" y="1247978"/>
                  </a:lnTo>
                  <a:lnTo>
                    <a:pt x="360959" y="1233258"/>
                  </a:lnTo>
                  <a:lnTo>
                    <a:pt x="396468" y="1218526"/>
                  </a:lnTo>
                  <a:lnTo>
                    <a:pt x="396468" y="887209"/>
                  </a:lnTo>
                  <a:close/>
                </a:path>
                <a:path w="396875" h="2164715">
                  <a:moveTo>
                    <a:pt x="396468" y="496989"/>
                  </a:moveTo>
                  <a:lnTo>
                    <a:pt x="358013" y="511708"/>
                  </a:lnTo>
                  <a:lnTo>
                    <a:pt x="310667" y="519074"/>
                  </a:lnTo>
                  <a:lnTo>
                    <a:pt x="254457" y="530110"/>
                  </a:lnTo>
                  <a:lnTo>
                    <a:pt x="198234" y="533793"/>
                  </a:lnTo>
                  <a:lnTo>
                    <a:pt x="139065" y="537476"/>
                  </a:lnTo>
                  <a:lnTo>
                    <a:pt x="82854" y="537476"/>
                  </a:lnTo>
                  <a:lnTo>
                    <a:pt x="35509" y="533793"/>
                  </a:lnTo>
                  <a:lnTo>
                    <a:pt x="12" y="526427"/>
                  </a:lnTo>
                  <a:lnTo>
                    <a:pt x="12" y="894575"/>
                  </a:lnTo>
                  <a:lnTo>
                    <a:pt x="41427" y="894575"/>
                  </a:lnTo>
                  <a:lnTo>
                    <a:pt x="91732" y="890892"/>
                  </a:lnTo>
                  <a:lnTo>
                    <a:pt x="147942" y="887209"/>
                  </a:lnTo>
                  <a:lnTo>
                    <a:pt x="260375" y="872477"/>
                  </a:lnTo>
                  <a:lnTo>
                    <a:pt x="313626" y="857758"/>
                  </a:lnTo>
                  <a:lnTo>
                    <a:pt x="360972" y="846709"/>
                  </a:lnTo>
                  <a:lnTo>
                    <a:pt x="396468" y="828306"/>
                  </a:lnTo>
                  <a:lnTo>
                    <a:pt x="396468" y="496989"/>
                  </a:lnTo>
                  <a:close/>
                </a:path>
                <a:path w="396875" h="2164715">
                  <a:moveTo>
                    <a:pt x="396468" y="0"/>
                  </a:moveTo>
                  <a:lnTo>
                    <a:pt x="322503" y="36817"/>
                  </a:lnTo>
                  <a:lnTo>
                    <a:pt x="269252" y="47853"/>
                  </a:lnTo>
                  <a:lnTo>
                    <a:pt x="210070" y="55219"/>
                  </a:lnTo>
                  <a:lnTo>
                    <a:pt x="147942" y="58902"/>
                  </a:lnTo>
                  <a:lnTo>
                    <a:pt x="91732" y="62585"/>
                  </a:lnTo>
                  <a:lnTo>
                    <a:pt x="41427" y="62585"/>
                  </a:lnTo>
                  <a:lnTo>
                    <a:pt x="12" y="58902"/>
                  </a:lnTo>
                  <a:lnTo>
                    <a:pt x="12" y="474891"/>
                  </a:lnTo>
                  <a:lnTo>
                    <a:pt x="35521" y="482257"/>
                  </a:lnTo>
                  <a:lnTo>
                    <a:pt x="82854" y="485940"/>
                  </a:lnTo>
                  <a:lnTo>
                    <a:pt x="139065" y="482257"/>
                  </a:lnTo>
                  <a:lnTo>
                    <a:pt x="198247" y="482257"/>
                  </a:lnTo>
                  <a:lnTo>
                    <a:pt x="310667" y="467537"/>
                  </a:lnTo>
                  <a:lnTo>
                    <a:pt x="358013" y="456488"/>
                  </a:lnTo>
                  <a:lnTo>
                    <a:pt x="396468" y="445439"/>
                  </a:lnTo>
                  <a:lnTo>
                    <a:pt x="396468" y="0"/>
                  </a:lnTo>
                  <a:close/>
                </a:path>
              </a:pathLst>
            </a:custGeom>
            <a:solidFill>
              <a:srgbClr val="0072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716102" y="2549333"/>
              <a:ext cx="459105" cy="114300"/>
            </a:xfrm>
            <a:custGeom>
              <a:avLst/>
              <a:gdLst/>
              <a:ahLst/>
              <a:cxnLst/>
              <a:rect l="l" t="t" r="r" b="b"/>
              <a:pathLst>
                <a:path w="459104" h="114300">
                  <a:moveTo>
                    <a:pt x="192312" y="0"/>
                  </a:moveTo>
                  <a:lnTo>
                    <a:pt x="180477" y="3685"/>
                  </a:lnTo>
                  <a:lnTo>
                    <a:pt x="162726" y="7366"/>
                  </a:lnTo>
                  <a:lnTo>
                    <a:pt x="139056" y="11047"/>
                  </a:lnTo>
                  <a:lnTo>
                    <a:pt x="112428" y="11047"/>
                  </a:lnTo>
                  <a:lnTo>
                    <a:pt x="85801" y="14729"/>
                  </a:lnTo>
                  <a:lnTo>
                    <a:pt x="26627" y="14729"/>
                  </a:lnTo>
                  <a:lnTo>
                    <a:pt x="0" y="11047"/>
                  </a:lnTo>
                  <a:lnTo>
                    <a:pt x="147932" y="106763"/>
                  </a:lnTo>
                  <a:lnTo>
                    <a:pt x="186395" y="110444"/>
                  </a:lnTo>
                  <a:lnTo>
                    <a:pt x="227816" y="114125"/>
                  </a:lnTo>
                  <a:lnTo>
                    <a:pt x="316576" y="114125"/>
                  </a:lnTo>
                  <a:lnTo>
                    <a:pt x="360955" y="110444"/>
                  </a:lnTo>
                  <a:lnTo>
                    <a:pt x="399418" y="106763"/>
                  </a:lnTo>
                  <a:lnTo>
                    <a:pt x="434922" y="103081"/>
                  </a:lnTo>
                  <a:lnTo>
                    <a:pt x="458591" y="95715"/>
                  </a:lnTo>
                  <a:lnTo>
                    <a:pt x="192312" y="0"/>
                  </a:lnTo>
                  <a:close/>
                </a:path>
              </a:pathLst>
            </a:custGeom>
            <a:solidFill>
              <a:srgbClr val="FFE5B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878852" y="2519890"/>
              <a:ext cx="242609" cy="13621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7159892" y="2350553"/>
              <a:ext cx="1376045" cy="1929130"/>
            </a:xfrm>
            <a:custGeom>
              <a:avLst/>
              <a:gdLst/>
              <a:ahLst/>
              <a:cxnLst/>
              <a:rect l="l" t="t" r="r" b="b"/>
              <a:pathLst>
                <a:path w="1376045" h="1929129">
                  <a:moveTo>
                    <a:pt x="556221" y="103073"/>
                  </a:moveTo>
                  <a:lnTo>
                    <a:pt x="210058" y="0"/>
                  </a:lnTo>
                  <a:lnTo>
                    <a:pt x="195262" y="7366"/>
                  </a:lnTo>
                  <a:lnTo>
                    <a:pt x="171602" y="14719"/>
                  </a:lnTo>
                  <a:lnTo>
                    <a:pt x="112420" y="22085"/>
                  </a:lnTo>
                  <a:lnTo>
                    <a:pt x="23660" y="22085"/>
                  </a:lnTo>
                  <a:lnTo>
                    <a:pt x="0" y="18402"/>
                  </a:lnTo>
                  <a:lnTo>
                    <a:pt x="186397" y="106756"/>
                  </a:lnTo>
                  <a:lnTo>
                    <a:pt x="207098" y="110439"/>
                  </a:lnTo>
                  <a:lnTo>
                    <a:pt x="245567" y="114122"/>
                  </a:lnTo>
                  <a:lnTo>
                    <a:pt x="352082" y="114122"/>
                  </a:lnTo>
                  <a:lnTo>
                    <a:pt x="411251" y="110439"/>
                  </a:lnTo>
                  <a:lnTo>
                    <a:pt x="467461" y="110439"/>
                  </a:lnTo>
                  <a:lnTo>
                    <a:pt x="517766" y="106756"/>
                  </a:lnTo>
                  <a:lnTo>
                    <a:pt x="556221" y="103073"/>
                  </a:lnTo>
                  <a:close/>
                </a:path>
                <a:path w="1376045" h="1929129">
                  <a:moveTo>
                    <a:pt x="674560" y="1837004"/>
                  </a:moveTo>
                  <a:lnTo>
                    <a:pt x="671601" y="1829638"/>
                  </a:lnTo>
                  <a:lnTo>
                    <a:pt x="659777" y="1829638"/>
                  </a:lnTo>
                  <a:lnTo>
                    <a:pt x="633145" y="1833321"/>
                  </a:lnTo>
                  <a:lnTo>
                    <a:pt x="597636" y="1840674"/>
                  </a:lnTo>
                  <a:lnTo>
                    <a:pt x="550303" y="1851723"/>
                  </a:lnTo>
                  <a:lnTo>
                    <a:pt x="494080" y="1859089"/>
                  </a:lnTo>
                  <a:lnTo>
                    <a:pt x="428993" y="1866455"/>
                  </a:lnTo>
                  <a:lnTo>
                    <a:pt x="292900" y="1873808"/>
                  </a:lnTo>
                  <a:lnTo>
                    <a:pt x="227799" y="1877491"/>
                  </a:lnTo>
                  <a:lnTo>
                    <a:pt x="168630" y="1873808"/>
                  </a:lnTo>
                  <a:lnTo>
                    <a:pt x="168630" y="1925345"/>
                  </a:lnTo>
                  <a:lnTo>
                    <a:pt x="204139" y="1929028"/>
                  </a:lnTo>
                  <a:lnTo>
                    <a:pt x="313613" y="1929028"/>
                  </a:lnTo>
                  <a:lnTo>
                    <a:pt x="390537" y="1921662"/>
                  </a:lnTo>
                  <a:lnTo>
                    <a:pt x="461543" y="1914309"/>
                  </a:lnTo>
                  <a:lnTo>
                    <a:pt x="526630" y="1906943"/>
                  </a:lnTo>
                  <a:lnTo>
                    <a:pt x="579894" y="1895906"/>
                  </a:lnTo>
                  <a:lnTo>
                    <a:pt x="603554" y="1892223"/>
                  </a:lnTo>
                  <a:lnTo>
                    <a:pt x="644982" y="1881174"/>
                  </a:lnTo>
                  <a:lnTo>
                    <a:pt x="674560" y="1855406"/>
                  </a:lnTo>
                  <a:lnTo>
                    <a:pt x="674560" y="1837004"/>
                  </a:lnTo>
                  <a:close/>
                </a:path>
                <a:path w="1376045" h="1929129">
                  <a:moveTo>
                    <a:pt x="686396" y="1185392"/>
                  </a:moveTo>
                  <a:lnTo>
                    <a:pt x="677532" y="1174356"/>
                  </a:lnTo>
                  <a:lnTo>
                    <a:pt x="662736" y="1174356"/>
                  </a:lnTo>
                  <a:lnTo>
                    <a:pt x="633145" y="1178039"/>
                  </a:lnTo>
                  <a:lnTo>
                    <a:pt x="597636" y="1189075"/>
                  </a:lnTo>
                  <a:lnTo>
                    <a:pt x="550303" y="1196441"/>
                  </a:lnTo>
                  <a:lnTo>
                    <a:pt x="494093" y="1203807"/>
                  </a:lnTo>
                  <a:lnTo>
                    <a:pt x="428993" y="1207490"/>
                  </a:lnTo>
                  <a:lnTo>
                    <a:pt x="360946" y="1214843"/>
                  </a:lnTo>
                  <a:lnTo>
                    <a:pt x="168643" y="1214843"/>
                  </a:lnTo>
                  <a:lnTo>
                    <a:pt x="168643" y="1270063"/>
                  </a:lnTo>
                  <a:lnTo>
                    <a:pt x="189344" y="1270063"/>
                  </a:lnTo>
                  <a:lnTo>
                    <a:pt x="218935" y="1273746"/>
                  </a:lnTo>
                  <a:lnTo>
                    <a:pt x="248526" y="1273746"/>
                  </a:lnTo>
                  <a:lnTo>
                    <a:pt x="284022" y="1270063"/>
                  </a:lnTo>
                  <a:lnTo>
                    <a:pt x="319532" y="1270063"/>
                  </a:lnTo>
                  <a:lnTo>
                    <a:pt x="396455" y="1262710"/>
                  </a:lnTo>
                  <a:lnTo>
                    <a:pt x="434911" y="1262710"/>
                  </a:lnTo>
                  <a:lnTo>
                    <a:pt x="511835" y="1255344"/>
                  </a:lnTo>
                  <a:lnTo>
                    <a:pt x="576935" y="1247978"/>
                  </a:lnTo>
                  <a:lnTo>
                    <a:pt x="627227" y="1240612"/>
                  </a:lnTo>
                  <a:lnTo>
                    <a:pt x="674573" y="1218526"/>
                  </a:lnTo>
                  <a:lnTo>
                    <a:pt x="686396" y="1189075"/>
                  </a:lnTo>
                  <a:lnTo>
                    <a:pt x="686396" y="1185392"/>
                  </a:lnTo>
                  <a:close/>
                </a:path>
                <a:path w="1376045" h="1929129">
                  <a:moveTo>
                    <a:pt x="686409" y="496976"/>
                  </a:moveTo>
                  <a:lnTo>
                    <a:pt x="677519" y="485940"/>
                  </a:lnTo>
                  <a:lnTo>
                    <a:pt x="662736" y="482257"/>
                  </a:lnTo>
                  <a:lnTo>
                    <a:pt x="633145" y="485940"/>
                  </a:lnTo>
                  <a:lnTo>
                    <a:pt x="597636" y="496976"/>
                  </a:lnTo>
                  <a:lnTo>
                    <a:pt x="550303" y="504342"/>
                  </a:lnTo>
                  <a:lnTo>
                    <a:pt x="494093" y="511708"/>
                  </a:lnTo>
                  <a:lnTo>
                    <a:pt x="429006" y="515391"/>
                  </a:lnTo>
                  <a:lnTo>
                    <a:pt x="360946" y="522757"/>
                  </a:lnTo>
                  <a:lnTo>
                    <a:pt x="168643" y="522757"/>
                  </a:lnTo>
                  <a:lnTo>
                    <a:pt x="168643" y="577977"/>
                  </a:lnTo>
                  <a:lnTo>
                    <a:pt x="189344" y="577977"/>
                  </a:lnTo>
                  <a:lnTo>
                    <a:pt x="218935" y="581647"/>
                  </a:lnTo>
                  <a:lnTo>
                    <a:pt x="248526" y="581647"/>
                  </a:lnTo>
                  <a:lnTo>
                    <a:pt x="284022" y="577977"/>
                  </a:lnTo>
                  <a:lnTo>
                    <a:pt x="319532" y="577977"/>
                  </a:lnTo>
                  <a:lnTo>
                    <a:pt x="396455" y="570611"/>
                  </a:lnTo>
                  <a:lnTo>
                    <a:pt x="434911" y="570611"/>
                  </a:lnTo>
                  <a:lnTo>
                    <a:pt x="511848" y="563245"/>
                  </a:lnTo>
                  <a:lnTo>
                    <a:pt x="576935" y="555879"/>
                  </a:lnTo>
                  <a:lnTo>
                    <a:pt x="627227" y="548525"/>
                  </a:lnTo>
                  <a:lnTo>
                    <a:pt x="674573" y="526427"/>
                  </a:lnTo>
                  <a:lnTo>
                    <a:pt x="686409" y="500659"/>
                  </a:lnTo>
                  <a:lnTo>
                    <a:pt x="686409" y="496976"/>
                  </a:lnTo>
                  <a:close/>
                </a:path>
                <a:path w="1376045" h="1929129">
                  <a:moveTo>
                    <a:pt x="1106538" y="577977"/>
                  </a:moveTo>
                  <a:lnTo>
                    <a:pt x="1094701" y="541159"/>
                  </a:lnTo>
                  <a:lnTo>
                    <a:pt x="1071029" y="566928"/>
                  </a:lnTo>
                  <a:lnTo>
                    <a:pt x="1041450" y="589013"/>
                  </a:lnTo>
                  <a:lnTo>
                    <a:pt x="967486" y="625830"/>
                  </a:lnTo>
                  <a:lnTo>
                    <a:pt x="926058" y="636866"/>
                  </a:lnTo>
                  <a:lnTo>
                    <a:pt x="881684" y="647915"/>
                  </a:lnTo>
                  <a:lnTo>
                    <a:pt x="840257" y="655281"/>
                  </a:lnTo>
                  <a:lnTo>
                    <a:pt x="795883" y="655281"/>
                  </a:lnTo>
                  <a:lnTo>
                    <a:pt x="784047" y="662635"/>
                  </a:lnTo>
                  <a:lnTo>
                    <a:pt x="781088" y="670001"/>
                  </a:lnTo>
                  <a:lnTo>
                    <a:pt x="781088" y="677367"/>
                  </a:lnTo>
                  <a:lnTo>
                    <a:pt x="784047" y="688403"/>
                  </a:lnTo>
                  <a:lnTo>
                    <a:pt x="787006" y="695769"/>
                  </a:lnTo>
                  <a:lnTo>
                    <a:pt x="795883" y="699452"/>
                  </a:lnTo>
                  <a:lnTo>
                    <a:pt x="807707" y="703135"/>
                  </a:lnTo>
                  <a:lnTo>
                    <a:pt x="846175" y="699452"/>
                  </a:lnTo>
                  <a:lnTo>
                    <a:pt x="887603" y="692086"/>
                  </a:lnTo>
                  <a:lnTo>
                    <a:pt x="934935" y="681050"/>
                  </a:lnTo>
                  <a:lnTo>
                    <a:pt x="979309" y="662635"/>
                  </a:lnTo>
                  <a:lnTo>
                    <a:pt x="1020737" y="644232"/>
                  </a:lnTo>
                  <a:lnTo>
                    <a:pt x="1056246" y="625830"/>
                  </a:lnTo>
                  <a:lnTo>
                    <a:pt x="1085824" y="603745"/>
                  </a:lnTo>
                  <a:lnTo>
                    <a:pt x="1106538" y="577977"/>
                  </a:lnTo>
                  <a:close/>
                </a:path>
                <a:path w="1376045" h="1929129">
                  <a:moveTo>
                    <a:pt x="1375778" y="1708150"/>
                  </a:moveTo>
                  <a:lnTo>
                    <a:pt x="1366901" y="1667649"/>
                  </a:lnTo>
                  <a:lnTo>
                    <a:pt x="1343228" y="1693418"/>
                  </a:lnTo>
                  <a:lnTo>
                    <a:pt x="1313637" y="1715503"/>
                  </a:lnTo>
                  <a:lnTo>
                    <a:pt x="1278140" y="1733918"/>
                  </a:lnTo>
                  <a:lnTo>
                    <a:pt x="1239672" y="1752320"/>
                  </a:lnTo>
                  <a:lnTo>
                    <a:pt x="1150912" y="1774418"/>
                  </a:lnTo>
                  <a:lnTo>
                    <a:pt x="1109497" y="1781771"/>
                  </a:lnTo>
                  <a:lnTo>
                    <a:pt x="1065110" y="1781771"/>
                  </a:lnTo>
                  <a:lnTo>
                    <a:pt x="1059205" y="1785454"/>
                  </a:lnTo>
                  <a:lnTo>
                    <a:pt x="1053274" y="1792820"/>
                  </a:lnTo>
                  <a:lnTo>
                    <a:pt x="1050315" y="1800186"/>
                  </a:lnTo>
                  <a:lnTo>
                    <a:pt x="1050315" y="1807540"/>
                  </a:lnTo>
                  <a:lnTo>
                    <a:pt x="1053274" y="1814906"/>
                  </a:lnTo>
                  <a:lnTo>
                    <a:pt x="1059205" y="1822272"/>
                  </a:lnTo>
                  <a:lnTo>
                    <a:pt x="1076947" y="1829638"/>
                  </a:lnTo>
                  <a:lnTo>
                    <a:pt x="1115415" y="1825955"/>
                  </a:lnTo>
                  <a:lnTo>
                    <a:pt x="1204175" y="1803869"/>
                  </a:lnTo>
                  <a:lnTo>
                    <a:pt x="1248549" y="1789137"/>
                  </a:lnTo>
                  <a:lnTo>
                    <a:pt x="1289977" y="1770735"/>
                  </a:lnTo>
                  <a:lnTo>
                    <a:pt x="1325473" y="1752320"/>
                  </a:lnTo>
                  <a:lnTo>
                    <a:pt x="1355064" y="1730235"/>
                  </a:lnTo>
                  <a:lnTo>
                    <a:pt x="1375778" y="1708150"/>
                  </a:lnTo>
                  <a:close/>
                </a:path>
              </a:pathLst>
            </a:custGeom>
            <a:solidFill>
              <a:srgbClr val="FFE5B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000113" y="2792310"/>
              <a:ext cx="227965" cy="1907539"/>
            </a:xfrm>
            <a:custGeom>
              <a:avLst/>
              <a:gdLst/>
              <a:ahLst/>
              <a:cxnLst/>
              <a:rect l="l" t="t" r="r" b="b"/>
              <a:pathLst>
                <a:path w="227965" h="1907539">
                  <a:moveTo>
                    <a:pt x="227812" y="1571942"/>
                  </a:moveTo>
                  <a:lnTo>
                    <a:pt x="213017" y="1579308"/>
                  </a:lnTo>
                  <a:lnTo>
                    <a:pt x="189357" y="1586674"/>
                  </a:lnTo>
                  <a:lnTo>
                    <a:pt x="159766" y="1594040"/>
                  </a:lnTo>
                  <a:lnTo>
                    <a:pt x="124256" y="1601393"/>
                  </a:lnTo>
                  <a:lnTo>
                    <a:pt x="91719" y="1608759"/>
                  </a:lnTo>
                  <a:lnTo>
                    <a:pt x="56210" y="1616125"/>
                  </a:lnTo>
                  <a:lnTo>
                    <a:pt x="26631" y="1619808"/>
                  </a:lnTo>
                  <a:lnTo>
                    <a:pt x="0" y="1619808"/>
                  </a:lnTo>
                  <a:lnTo>
                    <a:pt x="0" y="1906955"/>
                  </a:lnTo>
                  <a:lnTo>
                    <a:pt x="29591" y="1903272"/>
                  </a:lnTo>
                  <a:lnTo>
                    <a:pt x="59169" y="1903272"/>
                  </a:lnTo>
                  <a:lnTo>
                    <a:pt x="85801" y="1895906"/>
                  </a:lnTo>
                  <a:lnTo>
                    <a:pt x="115392" y="1892236"/>
                  </a:lnTo>
                  <a:lnTo>
                    <a:pt x="142011" y="1884870"/>
                  </a:lnTo>
                  <a:lnTo>
                    <a:pt x="171602" y="1873821"/>
                  </a:lnTo>
                  <a:lnTo>
                    <a:pt x="198234" y="1862772"/>
                  </a:lnTo>
                  <a:lnTo>
                    <a:pt x="227812" y="1851736"/>
                  </a:lnTo>
                  <a:lnTo>
                    <a:pt x="227812" y="1571942"/>
                  </a:lnTo>
                  <a:close/>
                </a:path>
                <a:path w="227965" h="1907539">
                  <a:moveTo>
                    <a:pt x="227812" y="798868"/>
                  </a:moveTo>
                  <a:lnTo>
                    <a:pt x="213029" y="806221"/>
                  </a:lnTo>
                  <a:lnTo>
                    <a:pt x="189357" y="809904"/>
                  </a:lnTo>
                  <a:lnTo>
                    <a:pt x="159766" y="817270"/>
                  </a:lnTo>
                  <a:lnTo>
                    <a:pt x="124269" y="824636"/>
                  </a:lnTo>
                  <a:lnTo>
                    <a:pt x="91719" y="828306"/>
                  </a:lnTo>
                  <a:lnTo>
                    <a:pt x="56210" y="831989"/>
                  </a:lnTo>
                  <a:lnTo>
                    <a:pt x="0" y="831989"/>
                  </a:lnTo>
                  <a:lnTo>
                    <a:pt x="0" y="1063917"/>
                  </a:lnTo>
                  <a:lnTo>
                    <a:pt x="41427" y="1063917"/>
                  </a:lnTo>
                  <a:lnTo>
                    <a:pt x="71005" y="1060234"/>
                  </a:lnTo>
                  <a:lnTo>
                    <a:pt x="106514" y="1056551"/>
                  </a:lnTo>
                  <a:lnTo>
                    <a:pt x="142011" y="1049197"/>
                  </a:lnTo>
                  <a:lnTo>
                    <a:pt x="174561" y="1041831"/>
                  </a:lnTo>
                  <a:lnTo>
                    <a:pt x="204152" y="1034465"/>
                  </a:lnTo>
                  <a:lnTo>
                    <a:pt x="227812" y="1027112"/>
                  </a:lnTo>
                  <a:lnTo>
                    <a:pt x="227812" y="798868"/>
                  </a:lnTo>
                  <a:close/>
                </a:path>
                <a:path w="227965" h="1907539">
                  <a:moveTo>
                    <a:pt x="227812" y="0"/>
                  </a:moveTo>
                  <a:lnTo>
                    <a:pt x="213029" y="3683"/>
                  </a:lnTo>
                  <a:lnTo>
                    <a:pt x="189357" y="11049"/>
                  </a:lnTo>
                  <a:lnTo>
                    <a:pt x="159766" y="14732"/>
                  </a:lnTo>
                  <a:lnTo>
                    <a:pt x="124269" y="18415"/>
                  </a:lnTo>
                  <a:lnTo>
                    <a:pt x="91719" y="22098"/>
                  </a:lnTo>
                  <a:lnTo>
                    <a:pt x="0" y="22098"/>
                  </a:lnTo>
                  <a:lnTo>
                    <a:pt x="0" y="265061"/>
                  </a:lnTo>
                  <a:lnTo>
                    <a:pt x="71005" y="265061"/>
                  </a:lnTo>
                  <a:lnTo>
                    <a:pt x="106514" y="261378"/>
                  </a:lnTo>
                  <a:lnTo>
                    <a:pt x="142011" y="261378"/>
                  </a:lnTo>
                  <a:lnTo>
                    <a:pt x="174561" y="254025"/>
                  </a:lnTo>
                  <a:lnTo>
                    <a:pt x="204152" y="246659"/>
                  </a:lnTo>
                  <a:lnTo>
                    <a:pt x="227812" y="239293"/>
                  </a:lnTo>
                  <a:lnTo>
                    <a:pt x="227812" y="0"/>
                  </a:lnTo>
                  <a:close/>
                </a:path>
              </a:pathLst>
            </a:custGeom>
            <a:solidFill>
              <a:srgbClr val="FFDD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/>
          <p:nvPr/>
        </p:nvSpPr>
        <p:spPr>
          <a:xfrm>
            <a:off x="8204200" y="6096000"/>
            <a:ext cx="939800" cy="76199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52890" cy="6858000"/>
            <a:chOff x="0" y="0"/>
            <a:chExt cx="915289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384540" y="3893820"/>
              <a:ext cx="756285" cy="756285"/>
            </a:xfrm>
            <a:custGeom>
              <a:avLst/>
              <a:gdLst/>
              <a:ahLst/>
              <a:cxnLst/>
              <a:rect l="l" t="t" r="r" b="b"/>
              <a:pathLst>
                <a:path w="756284" h="756285">
                  <a:moveTo>
                    <a:pt x="756259" y="0"/>
                  </a:moveTo>
                  <a:lnTo>
                    <a:pt x="0" y="75625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670040" y="4081779"/>
              <a:ext cx="2470785" cy="2470785"/>
            </a:xfrm>
            <a:custGeom>
              <a:avLst/>
              <a:gdLst/>
              <a:ahLst/>
              <a:cxnLst/>
              <a:rect l="l" t="t" r="r" b="b"/>
              <a:pathLst>
                <a:path w="2470784" h="2470784">
                  <a:moveTo>
                    <a:pt x="2470454" y="0"/>
                  </a:moveTo>
                  <a:lnTo>
                    <a:pt x="0" y="2470454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569200" y="4160520"/>
              <a:ext cx="1571625" cy="1571625"/>
            </a:xfrm>
            <a:custGeom>
              <a:avLst/>
              <a:gdLst/>
              <a:ahLst/>
              <a:cxnLst/>
              <a:rect l="l" t="t" r="r" b="b"/>
              <a:pathLst>
                <a:path w="1571625" h="1571625">
                  <a:moveTo>
                    <a:pt x="1571269" y="0"/>
                  </a:moveTo>
                  <a:lnTo>
                    <a:pt x="0" y="1571269"/>
                  </a:lnTo>
                </a:path>
              </a:pathLst>
            </a:custGeom>
            <a:ln w="101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694930" y="4039870"/>
              <a:ext cx="1441450" cy="1441450"/>
            </a:xfrm>
            <a:custGeom>
              <a:avLst/>
              <a:gdLst/>
              <a:ahLst/>
              <a:cxnLst/>
              <a:rect l="l" t="t" r="r" b="b"/>
              <a:pathLst>
                <a:path w="1441450" h="1441450">
                  <a:moveTo>
                    <a:pt x="1441361" y="0"/>
                  </a:moveTo>
                  <a:lnTo>
                    <a:pt x="0" y="1441361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091169" y="4497070"/>
              <a:ext cx="1047750" cy="1047750"/>
            </a:xfrm>
            <a:custGeom>
              <a:avLst/>
              <a:gdLst/>
              <a:ahLst/>
              <a:cxnLst/>
              <a:rect l="l" t="t" r="r" b="b"/>
              <a:pathLst>
                <a:path w="1047750" h="1047750">
                  <a:moveTo>
                    <a:pt x="1047229" y="0"/>
                  </a:moveTo>
                  <a:lnTo>
                    <a:pt x="0" y="1047229"/>
                  </a:lnTo>
                </a:path>
              </a:pathLst>
            </a:custGeom>
            <a:ln w="279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264159" y="3568700"/>
            <a:ext cx="297180" cy="294640"/>
            <a:chOff x="264159" y="3568700"/>
            <a:chExt cx="297180" cy="294640"/>
          </a:xfrm>
        </p:grpSpPr>
        <p:sp>
          <p:nvSpPr>
            <p:cNvPr id="10" name="object 10"/>
            <p:cNvSpPr/>
            <p:nvPr/>
          </p:nvSpPr>
          <p:spPr>
            <a:xfrm>
              <a:off x="269239" y="3573780"/>
              <a:ext cx="287020" cy="284480"/>
            </a:xfrm>
            <a:custGeom>
              <a:avLst/>
              <a:gdLst/>
              <a:ahLst/>
              <a:cxnLst/>
              <a:rect l="l" t="t" r="r" b="b"/>
              <a:pathLst>
                <a:path w="287020" h="284479">
                  <a:moveTo>
                    <a:pt x="143510" y="0"/>
                  </a:moveTo>
                  <a:lnTo>
                    <a:pt x="98148" y="7250"/>
                  </a:lnTo>
                  <a:lnTo>
                    <a:pt x="58753" y="27442"/>
                  </a:lnTo>
                  <a:lnTo>
                    <a:pt x="27688" y="58232"/>
                  </a:lnTo>
                  <a:lnTo>
                    <a:pt x="7316" y="97279"/>
                  </a:lnTo>
                  <a:lnTo>
                    <a:pt x="0" y="142240"/>
                  </a:lnTo>
                  <a:lnTo>
                    <a:pt x="7316" y="187200"/>
                  </a:lnTo>
                  <a:lnTo>
                    <a:pt x="27688" y="226247"/>
                  </a:lnTo>
                  <a:lnTo>
                    <a:pt x="58753" y="257037"/>
                  </a:lnTo>
                  <a:lnTo>
                    <a:pt x="98148" y="277229"/>
                  </a:lnTo>
                  <a:lnTo>
                    <a:pt x="143510" y="284480"/>
                  </a:lnTo>
                  <a:lnTo>
                    <a:pt x="188871" y="277229"/>
                  </a:lnTo>
                  <a:lnTo>
                    <a:pt x="228266" y="257037"/>
                  </a:lnTo>
                  <a:lnTo>
                    <a:pt x="259331" y="226247"/>
                  </a:lnTo>
                  <a:lnTo>
                    <a:pt x="279703" y="187200"/>
                  </a:lnTo>
                  <a:lnTo>
                    <a:pt x="287020" y="142240"/>
                  </a:lnTo>
                  <a:lnTo>
                    <a:pt x="279703" y="97279"/>
                  </a:lnTo>
                  <a:lnTo>
                    <a:pt x="259331" y="58232"/>
                  </a:lnTo>
                  <a:lnTo>
                    <a:pt x="228266" y="27442"/>
                  </a:lnTo>
                  <a:lnTo>
                    <a:pt x="188871" y="7250"/>
                  </a:lnTo>
                  <a:lnTo>
                    <a:pt x="143510" y="0"/>
                  </a:lnTo>
                  <a:close/>
                </a:path>
              </a:pathLst>
            </a:custGeom>
            <a:solidFill>
              <a:srgbClr val="FFD54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69239" y="3573780"/>
              <a:ext cx="287020" cy="284480"/>
            </a:xfrm>
            <a:custGeom>
              <a:avLst/>
              <a:gdLst/>
              <a:ahLst/>
              <a:cxnLst/>
              <a:rect l="l" t="t" r="r" b="b"/>
              <a:pathLst>
                <a:path w="287020" h="284479">
                  <a:moveTo>
                    <a:pt x="0" y="142240"/>
                  </a:moveTo>
                  <a:lnTo>
                    <a:pt x="7316" y="97279"/>
                  </a:lnTo>
                  <a:lnTo>
                    <a:pt x="27688" y="58232"/>
                  </a:lnTo>
                  <a:lnTo>
                    <a:pt x="58753" y="27442"/>
                  </a:lnTo>
                  <a:lnTo>
                    <a:pt x="98148" y="7250"/>
                  </a:lnTo>
                  <a:lnTo>
                    <a:pt x="143510" y="0"/>
                  </a:lnTo>
                  <a:lnTo>
                    <a:pt x="188871" y="7250"/>
                  </a:lnTo>
                  <a:lnTo>
                    <a:pt x="228266" y="27442"/>
                  </a:lnTo>
                  <a:lnTo>
                    <a:pt x="259331" y="58232"/>
                  </a:lnTo>
                  <a:lnTo>
                    <a:pt x="279703" y="97279"/>
                  </a:lnTo>
                  <a:lnTo>
                    <a:pt x="287020" y="142240"/>
                  </a:lnTo>
                  <a:lnTo>
                    <a:pt x="279703" y="187200"/>
                  </a:lnTo>
                  <a:lnTo>
                    <a:pt x="259331" y="226247"/>
                  </a:lnTo>
                  <a:lnTo>
                    <a:pt x="228266" y="257037"/>
                  </a:lnTo>
                  <a:lnTo>
                    <a:pt x="188871" y="277229"/>
                  </a:lnTo>
                  <a:lnTo>
                    <a:pt x="143510" y="284480"/>
                  </a:lnTo>
                  <a:lnTo>
                    <a:pt x="98148" y="277229"/>
                  </a:lnTo>
                  <a:lnTo>
                    <a:pt x="58753" y="257037"/>
                  </a:lnTo>
                  <a:lnTo>
                    <a:pt x="27688" y="226247"/>
                  </a:lnTo>
                  <a:lnTo>
                    <a:pt x="7316" y="187200"/>
                  </a:lnTo>
                  <a:lnTo>
                    <a:pt x="0" y="142240"/>
                  </a:lnTo>
                  <a:close/>
                </a:path>
              </a:pathLst>
            </a:custGeom>
            <a:ln w="10160">
              <a:solidFill>
                <a:srgbClr val="CCCC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292100" y="2611120"/>
            <a:ext cx="294640" cy="269240"/>
            <a:chOff x="292100" y="2611120"/>
            <a:chExt cx="294640" cy="269240"/>
          </a:xfrm>
        </p:grpSpPr>
        <p:sp>
          <p:nvSpPr>
            <p:cNvPr id="13" name="object 13"/>
            <p:cNvSpPr/>
            <p:nvPr/>
          </p:nvSpPr>
          <p:spPr>
            <a:xfrm>
              <a:off x="297180" y="2616200"/>
              <a:ext cx="284480" cy="259079"/>
            </a:xfrm>
            <a:custGeom>
              <a:avLst/>
              <a:gdLst/>
              <a:ahLst/>
              <a:cxnLst/>
              <a:rect l="l" t="t" r="r" b="b"/>
              <a:pathLst>
                <a:path w="284480" h="259080">
                  <a:moveTo>
                    <a:pt x="142240" y="0"/>
                  </a:moveTo>
                  <a:lnTo>
                    <a:pt x="97279" y="6604"/>
                  </a:lnTo>
                  <a:lnTo>
                    <a:pt x="58232" y="24994"/>
                  </a:lnTo>
                  <a:lnTo>
                    <a:pt x="27442" y="53037"/>
                  </a:lnTo>
                  <a:lnTo>
                    <a:pt x="7250" y="88596"/>
                  </a:lnTo>
                  <a:lnTo>
                    <a:pt x="0" y="129539"/>
                  </a:lnTo>
                  <a:lnTo>
                    <a:pt x="7250" y="170483"/>
                  </a:lnTo>
                  <a:lnTo>
                    <a:pt x="27442" y="206042"/>
                  </a:lnTo>
                  <a:lnTo>
                    <a:pt x="58232" y="234085"/>
                  </a:lnTo>
                  <a:lnTo>
                    <a:pt x="97279" y="252475"/>
                  </a:lnTo>
                  <a:lnTo>
                    <a:pt x="142240" y="259079"/>
                  </a:lnTo>
                  <a:lnTo>
                    <a:pt x="187200" y="252475"/>
                  </a:lnTo>
                  <a:lnTo>
                    <a:pt x="226247" y="234085"/>
                  </a:lnTo>
                  <a:lnTo>
                    <a:pt x="257037" y="206042"/>
                  </a:lnTo>
                  <a:lnTo>
                    <a:pt x="277229" y="170483"/>
                  </a:lnTo>
                  <a:lnTo>
                    <a:pt x="284480" y="129539"/>
                  </a:lnTo>
                  <a:lnTo>
                    <a:pt x="277229" y="88596"/>
                  </a:lnTo>
                  <a:lnTo>
                    <a:pt x="257037" y="53037"/>
                  </a:lnTo>
                  <a:lnTo>
                    <a:pt x="226247" y="24994"/>
                  </a:lnTo>
                  <a:lnTo>
                    <a:pt x="187200" y="6604"/>
                  </a:lnTo>
                  <a:lnTo>
                    <a:pt x="142240" y="0"/>
                  </a:lnTo>
                  <a:close/>
                </a:path>
              </a:pathLst>
            </a:custGeom>
            <a:solidFill>
              <a:srgbClr val="FFD54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97180" y="2616200"/>
              <a:ext cx="284480" cy="259079"/>
            </a:xfrm>
            <a:custGeom>
              <a:avLst/>
              <a:gdLst/>
              <a:ahLst/>
              <a:cxnLst/>
              <a:rect l="l" t="t" r="r" b="b"/>
              <a:pathLst>
                <a:path w="284480" h="259080">
                  <a:moveTo>
                    <a:pt x="0" y="129539"/>
                  </a:moveTo>
                  <a:lnTo>
                    <a:pt x="7250" y="88596"/>
                  </a:lnTo>
                  <a:lnTo>
                    <a:pt x="27442" y="53037"/>
                  </a:lnTo>
                  <a:lnTo>
                    <a:pt x="58232" y="24994"/>
                  </a:lnTo>
                  <a:lnTo>
                    <a:pt x="97279" y="6604"/>
                  </a:lnTo>
                  <a:lnTo>
                    <a:pt x="142240" y="0"/>
                  </a:lnTo>
                  <a:lnTo>
                    <a:pt x="187200" y="6604"/>
                  </a:lnTo>
                  <a:lnTo>
                    <a:pt x="226247" y="24994"/>
                  </a:lnTo>
                  <a:lnTo>
                    <a:pt x="257037" y="53037"/>
                  </a:lnTo>
                  <a:lnTo>
                    <a:pt x="277229" y="88596"/>
                  </a:lnTo>
                  <a:lnTo>
                    <a:pt x="284480" y="129539"/>
                  </a:lnTo>
                  <a:lnTo>
                    <a:pt x="277229" y="170483"/>
                  </a:lnTo>
                  <a:lnTo>
                    <a:pt x="257037" y="206042"/>
                  </a:lnTo>
                  <a:lnTo>
                    <a:pt x="226247" y="234085"/>
                  </a:lnTo>
                  <a:lnTo>
                    <a:pt x="187200" y="252475"/>
                  </a:lnTo>
                  <a:lnTo>
                    <a:pt x="142240" y="259079"/>
                  </a:lnTo>
                  <a:lnTo>
                    <a:pt x="97279" y="252475"/>
                  </a:lnTo>
                  <a:lnTo>
                    <a:pt x="58232" y="234085"/>
                  </a:lnTo>
                  <a:lnTo>
                    <a:pt x="27442" y="206042"/>
                  </a:lnTo>
                  <a:lnTo>
                    <a:pt x="7250" y="170483"/>
                  </a:lnTo>
                  <a:lnTo>
                    <a:pt x="0" y="129539"/>
                  </a:lnTo>
                  <a:close/>
                </a:path>
              </a:pathLst>
            </a:custGeom>
            <a:ln w="10160">
              <a:solidFill>
                <a:srgbClr val="CCCC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/>
          <p:nvPr/>
        </p:nvSpPr>
        <p:spPr>
          <a:xfrm>
            <a:off x="1790700" y="464819"/>
            <a:ext cx="3596627" cy="274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524500" y="464819"/>
            <a:ext cx="1856740" cy="27431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08659" y="1214119"/>
            <a:ext cx="7680959" cy="50927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795932" y="1182128"/>
            <a:ext cx="584009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>
                <a:solidFill>
                  <a:srgbClr val="000066"/>
                </a:solidFill>
              </a:rPr>
              <a:t>Constitución Política </a:t>
            </a:r>
            <a:r>
              <a:rPr spc="40" dirty="0">
                <a:solidFill>
                  <a:srgbClr val="000066"/>
                </a:solidFill>
              </a:rPr>
              <a:t>del </a:t>
            </a:r>
            <a:r>
              <a:rPr spc="-45" dirty="0">
                <a:solidFill>
                  <a:srgbClr val="000066"/>
                </a:solidFill>
              </a:rPr>
              <a:t>Estado</a:t>
            </a:r>
            <a:r>
              <a:rPr spc="200" dirty="0">
                <a:solidFill>
                  <a:srgbClr val="000066"/>
                </a:solidFill>
              </a:rPr>
              <a:t> </a:t>
            </a:r>
            <a:r>
              <a:rPr spc="-5" dirty="0">
                <a:solidFill>
                  <a:srgbClr val="000066"/>
                </a:solidFill>
              </a:rPr>
              <a:t>(25-Enero-2009)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788587" y="1389900"/>
            <a:ext cx="7274559" cy="4829175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1600" b="1" spc="-50" dirty="0">
                <a:solidFill>
                  <a:srgbClr val="00B0F0"/>
                </a:solidFill>
                <a:latin typeface="Arial"/>
                <a:cs typeface="Arial"/>
              </a:rPr>
              <a:t>Art.: </a:t>
            </a:r>
            <a:r>
              <a:rPr sz="1600" b="1" dirty="0">
                <a:solidFill>
                  <a:srgbClr val="00B0F0"/>
                </a:solidFill>
                <a:latin typeface="Arial"/>
                <a:cs typeface="Arial"/>
              </a:rPr>
              <a:t>8, 40, 235, 237, 241,</a:t>
            </a:r>
            <a:r>
              <a:rPr sz="1600" b="1" spc="100" dirty="0">
                <a:solidFill>
                  <a:srgbClr val="00B0F0"/>
                </a:solidFill>
                <a:latin typeface="Arial"/>
                <a:cs typeface="Arial"/>
              </a:rPr>
              <a:t> </a:t>
            </a:r>
            <a:r>
              <a:rPr sz="1600" b="1" spc="5" dirty="0">
                <a:solidFill>
                  <a:srgbClr val="00B0F0"/>
                </a:solidFill>
                <a:latin typeface="Arial"/>
                <a:cs typeface="Arial"/>
              </a:rPr>
              <a:t>242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2190"/>
              </a:lnSpc>
              <a:spcBef>
                <a:spcPts val="480"/>
              </a:spcBef>
            </a:pPr>
            <a:r>
              <a:rPr sz="2000" b="1" spc="-55" dirty="0">
                <a:solidFill>
                  <a:srgbClr val="000066"/>
                </a:solidFill>
                <a:latin typeface="Arial"/>
                <a:cs typeface="Arial"/>
              </a:rPr>
              <a:t>Ley </a:t>
            </a:r>
            <a:r>
              <a:rPr sz="2000" b="1" spc="5" dirty="0">
                <a:solidFill>
                  <a:srgbClr val="000066"/>
                </a:solidFill>
                <a:latin typeface="Arial"/>
                <a:cs typeface="Arial"/>
              </a:rPr>
              <a:t>N° </a:t>
            </a:r>
            <a:r>
              <a:rPr sz="2000" b="1" dirty="0">
                <a:solidFill>
                  <a:srgbClr val="000066"/>
                </a:solidFill>
                <a:latin typeface="Arial"/>
                <a:cs typeface="Arial"/>
              </a:rPr>
              <a:t>031</a:t>
            </a:r>
            <a:r>
              <a:rPr sz="2000" b="1" spc="165" dirty="0">
                <a:solidFill>
                  <a:srgbClr val="000066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000066"/>
                </a:solidFill>
                <a:latin typeface="Arial"/>
                <a:cs typeface="Arial"/>
              </a:rPr>
              <a:t>(19-Julio-2010)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1760"/>
              </a:lnSpc>
            </a:pPr>
            <a:r>
              <a:rPr sz="1800" b="1" spc="-45" dirty="0">
                <a:solidFill>
                  <a:srgbClr val="813C0F"/>
                </a:solidFill>
                <a:latin typeface="Arial"/>
                <a:cs typeface="Arial"/>
              </a:rPr>
              <a:t>Ley </a:t>
            </a:r>
            <a:r>
              <a:rPr sz="1800" b="1" spc="25" dirty="0">
                <a:solidFill>
                  <a:srgbClr val="813C0F"/>
                </a:solidFill>
                <a:latin typeface="Arial"/>
                <a:cs typeface="Arial"/>
              </a:rPr>
              <a:t>Marco </a:t>
            </a:r>
            <a:r>
              <a:rPr sz="1800" b="1" spc="30" dirty="0">
                <a:solidFill>
                  <a:srgbClr val="813C0F"/>
                </a:solidFill>
                <a:latin typeface="Arial"/>
                <a:cs typeface="Arial"/>
              </a:rPr>
              <a:t>de </a:t>
            </a:r>
            <a:r>
              <a:rPr sz="1800" b="1" spc="-5" dirty="0">
                <a:solidFill>
                  <a:srgbClr val="813C0F"/>
                </a:solidFill>
                <a:latin typeface="Arial"/>
                <a:cs typeface="Arial"/>
              </a:rPr>
              <a:t>Autonomías 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y Descentralización </a:t>
            </a:r>
            <a:r>
              <a:rPr sz="1800" b="1" spc="-25" dirty="0">
                <a:solidFill>
                  <a:srgbClr val="813C0F"/>
                </a:solidFill>
                <a:latin typeface="Arial"/>
                <a:cs typeface="Arial"/>
              </a:rPr>
              <a:t>“Andrés</a:t>
            </a:r>
            <a:r>
              <a:rPr sz="1800" b="1" spc="60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15" dirty="0">
                <a:solidFill>
                  <a:srgbClr val="813C0F"/>
                </a:solidFill>
                <a:latin typeface="Arial"/>
                <a:cs typeface="Arial"/>
              </a:rPr>
              <a:t>Ibañez”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ts val="1730"/>
              </a:lnSpc>
            </a:pPr>
            <a:r>
              <a:rPr sz="1600" b="1" spc="-35" dirty="0">
                <a:solidFill>
                  <a:srgbClr val="00B0F0"/>
                </a:solidFill>
                <a:latin typeface="Arial"/>
                <a:cs typeface="Arial"/>
              </a:rPr>
              <a:t>Art.</a:t>
            </a:r>
            <a:r>
              <a:rPr sz="1600" b="1" dirty="0">
                <a:solidFill>
                  <a:srgbClr val="00B0F0"/>
                </a:solidFill>
                <a:latin typeface="Arial"/>
                <a:cs typeface="Arial"/>
              </a:rPr>
              <a:t> </a:t>
            </a:r>
            <a:r>
              <a:rPr sz="1600" b="1" spc="5" dirty="0">
                <a:solidFill>
                  <a:srgbClr val="00B0F0"/>
                </a:solidFill>
                <a:latin typeface="Arial"/>
                <a:cs typeface="Arial"/>
              </a:rPr>
              <a:t>142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2190"/>
              </a:lnSpc>
              <a:spcBef>
                <a:spcPts val="455"/>
              </a:spcBef>
            </a:pPr>
            <a:r>
              <a:rPr sz="2000" b="1" spc="-55" dirty="0">
                <a:solidFill>
                  <a:srgbClr val="000066"/>
                </a:solidFill>
                <a:latin typeface="Arial"/>
                <a:cs typeface="Arial"/>
              </a:rPr>
              <a:t>Ley </a:t>
            </a:r>
            <a:r>
              <a:rPr sz="2000" b="1" spc="5" dirty="0">
                <a:solidFill>
                  <a:srgbClr val="000066"/>
                </a:solidFill>
                <a:latin typeface="Arial"/>
                <a:cs typeface="Arial"/>
              </a:rPr>
              <a:t>N° </a:t>
            </a:r>
            <a:r>
              <a:rPr sz="2000" b="1" dirty="0">
                <a:solidFill>
                  <a:srgbClr val="000066"/>
                </a:solidFill>
                <a:latin typeface="Arial"/>
                <a:cs typeface="Arial"/>
              </a:rPr>
              <a:t>004</a:t>
            </a:r>
            <a:r>
              <a:rPr sz="2000" b="1" spc="165" dirty="0">
                <a:solidFill>
                  <a:srgbClr val="000066"/>
                </a:solidFill>
                <a:latin typeface="Arial"/>
                <a:cs typeface="Arial"/>
              </a:rPr>
              <a:t> </a:t>
            </a:r>
            <a:r>
              <a:rPr sz="2000" b="1" spc="25" dirty="0">
                <a:solidFill>
                  <a:srgbClr val="000066"/>
                </a:solidFill>
                <a:latin typeface="Arial"/>
                <a:cs typeface="Arial"/>
              </a:rPr>
              <a:t>(31-Marzo-2010)</a:t>
            </a:r>
            <a:endParaRPr sz="2000">
              <a:latin typeface="Arial"/>
              <a:cs typeface="Arial"/>
            </a:endParaRPr>
          </a:p>
          <a:p>
            <a:pPr marL="12700" marR="629920">
              <a:lnSpc>
                <a:spcPct val="80100"/>
              </a:lnSpc>
              <a:spcBef>
                <a:spcPts val="220"/>
              </a:spcBef>
              <a:tabLst>
                <a:tab pos="6509384" algn="l"/>
              </a:tabLst>
            </a:pPr>
            <a:r>
              <a:rPr sz="1800" b="1" spc="-229" dirty="0">
                <a:solidFill>
                  <a:srgbClr val="813C0F"/>
                </a:solidFill>
                <a:latin typeface="Arial"/>
                <a:cs typeface="Arial"/>
              </a:rPr>
              <a:t>L</a:t>
            </a:r>
            <a:r>
              <a:rPr sz="1800" b="1" spc="100" dirty="0">
                <a:solidFill>
                  <a:srgbClr val="813C0F"/>
                </a:solidFill>
                <a:latin typeface="Arial"/>
                <a:cs typeface="Arial"/>
              </a:rPr>
              <a:t>e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y</a:t>
            </a:r>
            <a:r>
              <a:rPr sz="1800" b="1" spc="20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65" dirty="0">
                <a:solidFill>
                  <a:srgbClr val="813C0F"/>
                </a:solidFill>
                <a:latin typeface="Arial"/>
                <a:cs typeface="Arial"/>
              </a:rPr>
              <a:t>d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e</a:t>
            </a:r>
            <a:r>
              <a:rPr sz="1800" b="1" spc="145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-305" dirty="0">
                <a:solidFill>
                  <a:srgbClr val="813C0F"/>
                </a:solidFill>
                <a:latin typeface="Arial"/>
                <a:cs typeface="Arial"/>
              </a:rPr>
              <a:t>L</a:t>
            </a:r>
            <a:r>
              <a:rPr sz="1800" b="1" spc="55" dirty="0">
                <a:solidFill>
                  <a:srgbClr val="813C0F"/>
                </a:solidFill>
                <a:latin typeface="Arial"/>
                <a:cs typeface="Arial"/>
              </a:rPr>
              <a:t>u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c</a:t>
            </a:r>
            <a:r>
              <a:rPr sz="1800" b="1" spc="70" dirty="0">
                <a:solidFill>
                  <a:srgbClr val="813C0F"/>
                </a:solidFill>
                <a:latin typeface="Arial"/>
                <a:cs typeface="Arial"/>
              </a:rPr>
              <a:t>h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a</a:t>
            </a:r>
            <a:r>
              <a:rPr sz="1800" b="1" spc="20" dirty="0">
                <a:solidFill>
                  <a:srgbClr val="813C0F"/>
                </a:solidFill>
                <a:latin typeface="Arial"/>
                <a:cs typeface="Arial"/>
              </a:rPr>
              <a:t> C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o</a:t>
            </a:r>
            <a:r>
              <a:rPr sz="1800" b="1" spc="-75" dirty="0">
                <a:solidFill>
                  <a:srgbClr val="813C0F"/>
                </a:solidFill>
                <a:latin typeface="Arial"/>
                <a:cs typeface="Arial"/>
              </a:rPr>
              <a:t>nt</a:t>
            </a:r>
            <a:r>
              <a:rPr sz="1800" b="1" spc="35" dirty="0">
                <a:solidFill>
                  <a:srgbClr val="813C0F"/>
                </a:solidFill>
                <a:latin typeface="Arial"/>
                <a:cs typeface="Arial"/>
              </a:rPr>
              <a:t>r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a</a:t>
            </a:r>
            <a:r>
              <a:rPr sz="1800" b="1" spc="-30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30" dirty="0">
                <a:solidFill>
                  <a:srgbClr val="813C0F"/>
                </a:solidFill>
                <a:latin typeface="Arial"/>
                <a:cs typeface="Arial"/>
              </a:rPr>
              <a:t>l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a </a:t>
            </a:r>
            <a:r>
              <a:rPr sz="1800" b="1" spc="-5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20" dirty="0">
                <a:solidFill>
                  <a:srgbClr val="813C0F"/>
                </a:solidFill>
                <a:latin typeface="Arial"/>
                <a:cs typeface="Arial"/>
              </a:rPr>
              <a:t>C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o</a:t>
            </a:r>
            <a:r>
              <a:rPr sz="1800" b="1" spc="-125" dirty="0">
                <a:solidFill>
                  <a:srgbClr val="813C0F"/>
                </a:solidFill>
                <a:latin typeface="Arial"/>
                <a:cs typeface="Arial"/>
              </a:rPr>
              <a:t>rr</a:t>
            </a:r>
            <a:r>
              <a:rPr sz="1800" b="1" spc="20" dirty="0">
                <a:solidFill>
                  <a:srgbClr val="813C0F"/>
                </a:solidFill>
                <a:latin typeface="Arial"/>
                <a:cs typeface="Arial"/>
              </a:rPr>
              <a:t>u</a:t>
            </a:r>
            <a:r>
              <a:rPr sz="1800" b="1" spc="65" dirty="0">
                <a:solidFill>
                  <a:srgbClr val="813C0F"/>
                </a:solidFill>
                <a:latin typeface="Arial"/>
                <a:cs typeface="Arial"/>
              </a:rPr>
              <a:t>p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c</a:t>
            </a:r>
            <a:r>
              <a:rPr sz="1800" b="1" spc="-40" dirty="0">
                <a:solidFill>
                  <a:srgbClr val="813C0F"/>
                </a:solidFill>
                <a:latin typeface="Arial"/>
                <a:cs typeface="Arial"/>
              </a:rPr>
              <a:t>i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ó</a:t>
            </a:r>
            <a:r>
              <a:rPr sz="1800" b="1" spc="-20" dirty="0">
                <a:solidFill>
                  <a:srgbClr val="813C0F"/>
                </a:solidFill>
                <a:latin typeface="Arial"/>
                <a:cs typeface="Arial"/>
              </a:rPr>
              <a:t>n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,</a:t>
            </a:r>
            <a:r>
              <a:rPr sz="1800" b="1" spc="-65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-265" dirty="0">
                <a:solidFill>
                  <a:srgbClr val="813C0F"/>
                </a:solidFill>
                <a:latin typeface="Arial"/>
                <a:cs typeface="Arial"/>
              </a:rPr>
              <a:t>E</a:t>
            </a:r>
            <a:r>
              <a:rPr sz="1800" b="1" spc="-20" dirty="0">
                <a:solidFill>
                  <a:srgbClr val="813C0F"/>
                </a:solidFill>
                <a:latin typeface="Arial"/>
                <a:cs typeface="Arial"/>
              </a:rPr>
              <a:t>n</a:t>
            </a:r>
            <a:r>
              <a:rPr sz="1800" b="1" spc="-125" dirty="0">
                <a:solidFill>
                  <a:srgbClr val="813C0F"/>
                </a:solidFill>
                <a:latin typeface="Arial"/>
                <a:cs typeface="Arial"/>
              </a:rPr>
              <a:t>r</a:t>
            </a:r>
            <a:r>
              <a:rPr sz="1800" b="1" spc="-20" dirty="0">
                <a:solidFill>
                  <a:srgbClr val="813C0F"/>
                </a:solidFill>
                <a:latin typeface="Arial"/>
                <a:cs typeface="Arial"/>
              </a:rPr>
              <a:t>i</a:t>
            </a:r>
            <a:r>
              <a:rPr sz="1800" b="1" spc="-10" dirty="0">
                <a:solidFill>
                  <a:srgbClr val="813C0F"/>
                </a:solidFill>
                <a:latin typeface="Arial"/>
                <a:cs typeface="Arial"/>
              </a:rPr>
              <a:t>q</a:t>
            </a:r>
            <a:r>
              <a:rPr sz="1800" b="1" spc="55" dirty="0">
                <a:solidFill>
                  <a:srgbClr val="813C0F"/>
                </a:solidFill>
                <a:latin typeface="Arial"/>
                <a:cs typeface="Arial"/>
              </a:rPr>
              <a:t>u</a:t>
            </a:r>
            <a:r>
              <a:rPr sz="1800" b="1" spc="80" dirty="0">
                <a:solidFill>
                  <a:srgbClr val="813C0F"/>
                </a:solidFill>
                <a:latin typeface="Arial"/>
                <a:cs typeface="Arial"/>
              </a:rPr>
              <a:t>e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c</a:t>
            </a:r>
            <a:r>
              <a:rPr sz="1800" b="1" spc="-20" dirty="0">
                <a:solidFill>
                  <a:srgbClr val="813C0F"/>
                </a:solidFill>
                <a:latin typeface="Arial"/>
                <a:cs typeface="Arial"/>
              </a:rPr>
              <a:t>i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m</a:t>
            </a:r>
            <a:r>
              <a:rPr sz="1800" b="1" spc="10" dirty="0">
                <a:solidFill>
                  <a:srgbClr val="813C0F"/>
                </a:solidFill>
                <a:latin typeface="Arial"/>
                <a:cs typeface="Arial"/>
              </a:rPr>
              <a:t>i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e</a:t>
            </a:r>
            <a:r>
              <a:rPr sz="1800" b="1" spc="-20" dirty="0">
                <a:solidFill>
                  <a:srgbClr val="813C0F"/>
                </a:solidFill>
                <a:latin typeface="Arial"/>
                <a:cs typeface="Arial"/>
              </a:rPr>
              <a:t>n</a:t>
            </a:r>
            <a:r>
              <a:rPr sz="1800" b="1" spc="-35" dirty="0">
                <a:solidFill>
                  <a:srgbClr val="813C0F"/>
                </a:solidFill>
                <a:latin typeface="Arial"/>
                <a:cs typeface="Arial"/>
              </a:rPr>
              <a:t>t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o</a:t>
            </a:r>
            <a:r>
              <a:rPr sz="1800" b="1" spc="-75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-65" dirty="0">
                <a:solidFill>
                  <a:srgbClr val="813C0F"/>
                </a:solidFill>
                <a:latin typeface="Arial"/>
                <a:cs typeface="Arial"/>
              </a:rPr>
              <a:t>il</a:t>
            </a:r>
            <a:r>
              <a:rPr sz="1800" b="1" spc="10" dirty="0">
                <a:solidFill>
                  <a:srgbClr val="813C0F"/>
                </a:solidFill>
                <a:latin typeface="Arial"/>
                <a:cs typeface="Arial"/>
              </a:rPr>
              <a:t>í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c</a:t>
            </a:r>
            <a:r>
              <a:rPr sz="1800" b="1" spc="-65" dirty="0">
                <a:solidFill>
                  <a:srgbClr val="813C0F"/>
                </a:solidFill>
                <a:latin typeface="Arial"/>
                <a:cs typeface="Arial"/>
              </a:rPr>
              <a:t>i</a:t>
            </a:r>
            <a:r>
              <a:rPr sz="1800" b="1" spc="-35" dirty="0">
                <a:solidFill>
                  <a:srgbClr val="813C0F"/>
                </a:solidFill>
                <a:latin typeface="Arial"/>
                <a:cs typeface="Arial"/>
              </a:rPr>
              <a:t>t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o	e  </a:t>
            </a:r>
            <a:r>
              <a:rPr sz="1800" b="1" spc="-15" dirty="0">
                <a:solidFill>
                  <a:srgbClr val="813C0F"/>
                </a:solidFill>
                <a:latin typeface="Arial"/>
                <a:cs typeface="Arial"/>
              </a:rPr>
              <a:t>investigación </a:t>
            </a:r>
            <a:r>
              <a:rPr sz="1800" b="1" spc="30" dirty="0">
                <a:solidFill>
                  <a:srgbClr val="813C0F"/>
                </a:solidFill>
                <a:latin typeface="Arial"/>
                <a:cs typeface="Arial"/>
              </a:rPr>
              <a:t>de </a:t>
            </a:r>
            <a:r>
              <a:rPr sz="1800" b="1" spc="-75" dirty="0">
                <a:solidFill>
                  <a:srgbClr val="813C0F"/>
                </a:solidFill>
                <a:latin typeface="Arial"/>
                <a:cs typeface="Arial"/>
              </a:rPr>
              <a:t>Fortunas </a:t>
            </a:r>
            <a:r>
              <a:rPr sz="1800" b="1" spc="-5" dirty="0">
                <a:solidFill>
                  <a:srgbClr val="813C0F"/>
                </a:solidFill>
                <a:latin typeface="Arial"/>
                <a:cs typeface="Arial"/>
              </a:rPr>
              <a:t>"Marcelo 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Quiroga </a:t>
            </a:r>
            <a:r>
              <a:rPr sz="1800" b="1" spc="-20" dirty="0">
                <a:solidFill>
                  <a:srgbClr val="813C0F"/>
                </a:solidFill>
                <a:latin typeface="Arial"/>
                <a:cs typeface="Arial"/>
              </a:rPr>
              <a:t>Santa </a:t>
            </a:r>
            <a:r>
              <a:rPr sz="1800" b="1" spc="-55" dirty="0">
                <a:solidFill>
                  <a:srgbClr val="813C0F"/>
                </a:solidFill>
                <a:latin typeface="Arial"/>
                <a:cs typeface="Arial"/>
              </a:rPr>
              <a:t>Cruz”  </a:t>
            </a:r>
            <a:r>
              <a:rPr sz="1600" b="1" spc="-50" dirty="0">
                <a:solidFill>
                  <a:srgbClr val="00B0F0"/>
                </a:solidFill>
                <a:latin typeface="Arial"/>
                <a:cs typeface="Arial"/>
              </a:rPr>
              <a:t>Art.: </a:t>
            </a:r>
            <a:r>
              <a:rPr sz="1600" b="1" dirty="0">
                <a:solidFill>
                  <a:srgbClr val="00B0F0"/>
                </a:solidFill>
                <a:latin typeface="Arial"/>
                <a:cs typeface="Arial"/>
              </a:rPr>
              <a:t>26, 27, 29, 142, 144, 145, 154, 221,</a:t>
            </a:r>
            <a:r>
              <a:rPr sz="1600" b="1" spc="190" dirty="0">
                <a:solidFill>
                  <a:srgbClr val="00B0F0"/>
                </a:solidFill>
                <a:latin typeface="Arial"/>
                <a:cs typeface="Arial"/>
              </a:rPr>
              <a:t> </a:t>
            </a:r>
            <a:r>
              <a:rPr sz="1600" b="1" spc="5" dirty="0">
                <a:solidFill>
                  <a:srgbClr val="00B0F0"/>
                </a:solidFill>
                <a:latin typeface="Arial"/>
                <a:cs typeface="Arial"/>
              </a:rPr>
              <a:t>224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2180"/>
              </a:lnSpc>
              <a:spcBef>
                <a:spcPts val="480"/>
              </a:spcBef>
            </a:pPr>
            <a:r>
              <a:rPr sz="2000" b="1" spc="-55" dirty="0">
                <a:solidFill>
                  <a:srgbClr val="000066"/>
                </a:solidFill>
                <a:latin typeface="Arial"/>
                <a:cs typeface="Arial"/>
              </a:rPr>
              <a:t>Ley </a:t>
            </a:r>
            <a:r>
              <a:rPr sz="2000" b="1" spc="5" dirty="0">
                <a:solidFill>
                  <a:srgbClr val="000066"/>
                </a:solidFill>
                <a:latin typeface="Arial"/>
                <a:cs typeface="Arial"/>
              </a:rPr>
              <a:t>N° </a:t>
            </a:r>
            <a:r>
              <a:rPr sz="2000" b="1" dirty="0">
                <a:solidFill>
                  <a:srgbClr val="000066"/>
                </a:solidFill>
                <a:latin typeface="Arial"/>
                <a:cs typeface="Arial"/>
              </a:rPr>
              <a:t>341</a:t>
            </a:r>
            <a:r>
              <a:rPr sz="2000" b="1" spc="165" dirty="0">
                <a:solidFill>
                  <a:srgbClr val="000066"/>
                </a:solidFill>
                <a:latin typeface="Arial"/>
                <a:cs typeface="Arial"/>
              </a:rPr>
              <a:t> </a:t>
            </a:r>
            <a:r>
              <a:rPr sz="2000" b="1" spc="10" dirty="0">
                <a:solidFill>
                  <a:srgbClr val="000066"/>
                </a:solidFill>
                <a:latin typeface="Arial"/>
                <a:cs typeface="Arial"/>
              </a:rPr>
              <a:t>(5-Febrero-2013)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1750"/>
              </a:lnSpc>
            </a:pPr>
            <a:r>
              <a:rPr sz="1800" b="1" spc="-45" dirty="0">
                <a:solidFill>
                  <a:srgbClr val="813C0F"/>
                </a:solidFill>
                <a:latin typeface="Arial"/>
                <a:cs typeface="Arial"/>
              </a:rPr>
              <a:t>Ley </a:t>
            </a:r>
            <a:r>
              <a:rPr sz="1800" b="1" spc="30" dirty="0">
                <a:solidFill>
                  <a:srgbClr val="813C0F"/>
                </a:solidFill>
                <a:latin typeface="Arial"/>
                <a:cs typeface="Arial"/>
              </a:rPr>
              <a:t>de </a:t>
            </a:r>
            <a:r>
              <a:rPr sz="1800" b="1" spc="-5" dirty="0">
                <a:solidFill>
                  <a:srgbClr val="813C0F"/>
                </a:solidFill>
                <a:latin typeface="Arial"/>
                <a:cs typeface="Arial"/>
              </a:rPr>
              <a:t>Participación 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y </a:t>
            </a:r>
            <a:r>
              <a:rPr sz="1800" b="1" spc="-25" dirty="0">
                <a:solidFill>
                  <a:srgbClr val="813C0F"/>
                </a:solidFill>
                <a:latin typeface="Arial"/>
                <a:cs typeface="Arial"/>
              </a:rPr>
              <a:t>Control</a:t>
            </a:r>
            <a:r>
              <a:rPr sz="1800" b="1" spc="45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-20" dirty="0">
                <a:solidFill>
                  <a:srgbClr val="813C0F"/>
                </a:solidFill>
                <a:latin typeface="Arial"/>
                <a:cs typeface="Arial"/>
              </a:rPr>
              <a:t>Social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ts val="1730"/>
              </a:lnSpc>
            </a:pPr>
            <a:r>
              <a:rPr sz="1600" b="1" spc="-40" dirty="0">
                <a:solidFill>
                  <a:srgbClr val="00B0F0"/>
                </a:solidFill>
                <a:latin typeface="Arial"/>
                <a:cs typeface="Arial"/>
              </a:rPr>
              <a:t>Art.</a:t>
            </a:r>
            <a:r>
              <a:rPr sz="1600" b="1" spc="5" dirty="0">
                <a:solidFill>
                  <a:srgbClr val="00B0F0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00B0F0"/>
                </a:solidFill>
                <a:latin typeface="Arial"/>
                <a:cs typeface="Arial"/>
              </a:rPr>
              <a:t>24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2190"/>
              </a:lnSpc>
              <a:spcBef>
                <a:spcPts val="480"/>
              </a:spcBef>
            </a:pPr>
            <a:r>
              <a:rPr sz="2000" b="1" spc="-85" dirty="0">
                <a:solidFill>
                  <a:srgbClr val="000066"/>
                </a:solidFill>
                <a:latin typeface="Arial"/>
                <a:cs typeface="Arial"/>
              </a:rPr>
              <a:t>D.S. </a:t>
            </a:r>
            <a:r>
              <a:rPr sz="2000" b="1" dirty="0">
                <a:solidFill>
                  <a:srgbClr val="000066"/>
                </a:solidFill>
                <a:latin typeface="Arial"/>
                <a:cs typeface="Arial"/>
              </a:rPr>
              <a:t>214</a:t>
            </a:r>
            <a:r>
              <a:rPr sz="2000" b="1" spc="165" dirty="0">
                <a:solidFill>
                  <a:srgbClr val="000066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Arial"/>
                <a:cs typeface="Arial"/>
              </a:rPr>
              <a:t>(22-Julio-2009)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1950"/>
              </a:lnSpc>
              <a:tabLst>
                <a:tab pos="1963420" algn="l"/>
                <a:tab pos="5970270" algn="l"/>
              </a:tabLst>
            </a:pPr>
            <a:r>
              <a:rPr sz="1800" b="1" spc="-35" dirty="0">
                <a:solidFill>
                  <a:srgbClr val="813C0F"/>
                </a:solidFill>
                <a:latin typeface="Arial"/>
                <a:cs typeface="Arial"/>
              </a:rPr>
              <a:t>Política</a:t>
            </a:r>
            <a:r>
              <a:rPr sz="1800" b="1" spc="5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15" dirty="0">
                <a:solidFill>
                  <a:srgbClr val="813C0F"/>
                </a:solidFill>
                <a:latin typeface="Arial"/>
                <a:cs typeface="Arial"/>
              </a:rPr>
              <a:t>Nacional	</a:t>
            </a:r>
            <a:r>
              <a:rPr sz="1800" b="1" spc="30" dirty="0">
                <a:solidFill>
                  <a:srgbClr val="813C0F"/>
                </a:solidFill>
                <a:latin typeface="Arial"/>
                <a:cs typeface="Arial"/>
              </a:rPr>
              <a:t>de </a:t>
            </a:r>
            <a:r>
              <a:rPr sz="1800" b="1" spc="-35" dirty="0">
                <a:solidFill>
                  <a:srgbClr val="813C0F"/>
                </a:solidFill>
                <a:latin typeface="Arial"/>
                <a:cs typeface="Arial"/>
              </a:rPr>
              <a:t>Transparencia 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y </a:t>
            </a:r>
            <a:r>
              <a:rPr sz="1800" b="1" spc="-35" dirty="0">
                <a:solidFill>
                  <a:srgbClr val="813C0F"/>
                </a:solidFill>
                <a:latin typeface="Arial"/>
                <a:cs typeface="Arial"/>
              </a:rPr>
              <a:t>Lucha</a:t>
            </a:r>
            <a:r>
              <a:rPr sz="1800" b="1" spc="350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-15" dirty="0">
                <a:solidFill>
                  <a:srgbClr val="813C0F"/>
                </a:solidFill>
                <a:latin typeface="Arial"/>
                <a:cs typeface="Arial"/>
              </a:rPr>
              <a:t>Contra</a:t>
            </a:r>
            <a:r>
              <a:rPr sz="1800" b="1" spc="75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15" dirty="0">
                <a:solidFill>
                  <a:srgbClr val="813C0F"/>
                </a:solidFill>
                <a:latin typeface="Arial"/>
                <a:cs typeface="Arial"/>
              </a:rPr>
              <a:t>la	</a:t>
            </a:r>
            <a:r>
              <a:rPr sz="1800" b="1" spc="-10" dirty="0">
                <a:solidFill>
                  <a:srgbClr val="813C0F"/>
                </a:solidFill>
                <a:latin typeface="Arial"/>
                <a:cs typeface="Arial"/>
              </a:rPr>
              <a:t>Corrupción.</a:t>
            </a:r>
            <a:endParaRPr sz="1800">
              <a:latin typeface="Arial"/>
              <a:cs typeface="Arial"/>
            </a:endParaRPr>
          </a:p>
          <a:p>
            <a:pPr marL="12700" marR="2833370">
              <a:lnSpc>
                <a:spcPct val="80800"/>
              </a:lnSpc>
              <a:spcBef>
                <a:spcPts val="925"/>
              </a:spcBef>
            </a:pPr>
            <a:r>
              <a:rPr sz="2000" b="1" spc="-85" dirty="0">
                <a:solidFill>
                  <a:srgbClr val="000066"/>
                </a:solidFill>
                <a:latin typeface="Arial"/>
                <a:cs typeface="Arial"/>
              </a:rPr>
              <a:t>D.S. </a:t>
            </a:r>
            <a:r>
              <a:rPr sz="2000" b="1" dirty="0">
                <a:solidFill>
                  <a:srgbClr val="000066"/>
                </a:solidFill>
                <a:latin typeface="Arial"/>
                <a:cs typeface="Arial"/>
              </a:rPr>
              <a:t>27931 </a:t>
            </a:r>
            <a:r>
              <a:rPr sz="2000" b="1" spc="25" dirty="0">
                <a:solidFill>
                  <a:srgbClr val="000066"/>
                </a:solidFill>
                <a:latin typeface="Arial"/>
                <a:cs typeface="Arial"/>
              </a:rPr>
              <a:t>(20-Diciembre-2004)  </a:t>
            </a:r>
            <a:r>
              <a:rPr sz="1800" b="1" spc="-65" dirty="0">
                <a:solidFill>
                  <a:srgbClr val="813C0F"/>
                </a:solidFill>
                <a:latin typeface="Arial"/>
                <a:cs typeface="Arial"/>
              </a:rPr>
              <a:t>Transición </a:t>
            </a:r>
            <a:r>
              <a:rPr sz="1800" b="1" spc="-45" dirty="0">
                <a:solidFill>
                  <a:srgbClr val="813C0F"/>
                </a:solidFill>
                <a:latin typeface="Arial"/>
                <a:cs typeface="Arial"/>
              </a:rPr>
              <a:t>Transparente 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a </a:t>
            </a:r>
            <a:r>
              <a:rPr sz="1800" b="1" spc="-20" dirty="0">
                <a:solidFill>
                  <a:srgbClr val="813C0F"/>
                </a:solidFill>
                <a:latin typeface="Arial"/>
                <a:cs typeface="Arial"/>
              </a:rPr>
              <a:t>nivel 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Municipal  </a:t>
            </a:r>
            <a:r>
              <a:rPr sz="1600" b="1" spc="-50" dirty="0">
                <a:solidFill>
                  <a:srgbClr val="00B0F0"/>
                </a:solidFill>
                <a:latin typeface="Arial"/>
                <a:cs typeface="Arial"/>
              </a:rPr>
              <a:t>Art.: </a:t>
            </a:r>
            <a:r>
              <a:rPr sz="1600" b="1" dirty="0">
                <a:solidFill>
                  <a:srgbClr val="00B0F0"/>
                </a:solidFill>
                <a:latin typeface="Arial"/>
                <a:cs typeface="Arial"/>
              </a:rPr>
              <a:t>4, 5, 7,</a:t>
            </a:r>
            <a:r>
              <a:rPr sz="1600" b="1" spc="85" dirty="0">
                <a:solidFill>
                  <a:srgbClr val="00B0F0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00B0F0"/>
                </a:solidFill>
                <a:latin typeface="Arial"/>
                <a:cs typeface="Arial"/>
              </a:rPr>
              <a:t>8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2180"/>
              </a:lnSpc>
              <a:spcBef>
                <a:spcPts val="480"/>
              </a:spcBef>
            </a:pPr>
            <a:r>
              <a:rPr sz="2000" b="1" spc="-55" dirty="0">
                <a:solidFill>
                  <a:srgbClr val="000066"/>
                </a:solidFill>
                <a:latin typeface="Arial"/>
                <a:cs typeface="Arial"/>
              </a:rPr>
              <a:t>Ley </a:t>
            </a:r>
            <a:r>
              <a:rPr sz="2000" b="1" spc="15" dirty="0">
                <a:solidFill>
                  <a:srgbClr val="000066"/>
                </a:solidFill>
                <a:latin typeface="Arial"/>
                <a:cs typeface="Arial"/>
              </a:rPr>
              <a:t>No </a:t>
            </a:r>
            <a:r>
              <a:rPr sz="2000" b="1" dirty="0">
                <a:solidFill>
                  <a:srgbClr val="000066"/>
                </a:solidFill>
                <a:latin typeface="Arial"/>
                <a:cs typeface="Arial"/>
              </a:rPr>
              <a:t>974</a:t>
            </a:r>
            <a:r>
              <a:rPr sz="2000" b="1" spc="155" dirty="0">
                <a:solidFill>
                  <a:srgbClr val="000066"/>
                </a:solidFill>
                <a:latin typeface="Arial"/>
                <a:cs typeface="Arial"/>
              </a:rPr>
              <a:t> </a:t>
            </a:r>
            <a:r>
              <a:rPr sz="2000" b="1" spc="15" dirty="0">
                <a:solidFill>
                  <a:srgbClr val="000066"/>
                </a:solidFill>
                <a:latin typeface="Arial"/>
                <a:cs typeface="Arial"/>
              </a:rPr>
              <a:t>(4-Septiembre-2017)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1939"/>
              </a:lnSpc>
              <a:tabLst>
                <a:tab pos="5927090" algn="l"/>
              </a:tabLst>
            </a:pPr>
            <a:r>
              <a:rPr sz="1800" b="1" spc="-70" dirty="0">
                <a:solidFill>
                  <a:srgbClr val="813C0F"/>
                </a:solidFill>
                <a:latin typeface="Arial"/>
                <a:cs typeface="Arial"/>
              </a:rPr>
              <a:t>Ley </a:t>
            </a:r>
            <a:r>
              <a:rPr sz="1800" b="1" spc="30" dirty="0">
                <a:solidFill>
                  <a:srgbClr val="813C0F"/>
                </a:solidFill>
                <a:latin typeface="Arial"/>
                <a:cs typeface="Arial"/>
              </a:rPr>
              <a:t>de </a:t>
            </a:r>
            <a:r>
              <a:rPr sz="1800" b="1" spc="-20" dirty="0">
                <a:solidFill>
                  <a:srgbClr val="813C0F"/>
                </a:solidFill>
                <a:latin typeface="Arial"/>
                <a:cs typeface="Arial"/>
              </a:rPr>
              <a:t>Unidades </a:t>
            </a:r>
            <a:r>
              <a:rPr sz="1800" b="1" spc="55" dirty="0">
                <a:solidFill>
                  <a:srgbClr val="813C0F"/>
                </a:solidFill>
                <a:latin typeface="Arial"/>
                <a:cs typeface="Arial"/>
              </a:rPr>
              <a:t>de </a:t>
            </a:r>
            <a:r>
              <a:rPr sz="1800" b="1" spc="-35" dirty="0">
                <a:solidFill>
                  <a:srgbClr val="813C0F"/>
                </a:solidFill>
                <a:latin typeface="Arial"/>
                <a:cs typeface="Arial"/>
              </a:rPr>
              <a:t>Transparencia </a:t>
            </a:r>
            <a:r>
              <a:rPr sz="1800" b="1" dirty="0">
                <a:solidFill>
                  <a:srgbClr val="813C0F"/>
                </a:solidFill>
                <a:latin typeface="Arial"/>
                <a:cs typeface="Arial"/>
              </a:rPr>
              <a:t>y </a:t>
            </a:r>
            <a:r>
              <a:rPr sz="1800" b="1" spc="-35" dirty="0">
                <a:solidFill>
                  <a:srgbClr val="813C0F"/>
                </a:solidFill>
                <a:latin typeface="Arial"/>
                <a:cs typeface="Arial"/>
              </a:rPr>
              <a:t>Lucha</a:t>
            </a:r>
            <a:r>
              <a:rPr sz="1800" b="1" spc="135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-15" dirty="0">
                <a:solidFill>
                  <a:srgbClr val="813C0F"/>
                </a:solidFill>
                <a:latin typeface="Arial"/>
                <a:cs typeface="Arial"/>
              </a:rPr>
              <a:t>Contra</a:t>
            </a:r>
            <a:r>
              <a:rPr sz="1800" b="1" spc="-25" dirty="0">
                <a:solidFill>
                  <a:srgbClr val="813C0F"/>
                </a:solidFill>
                <a:latin typeface="Arial"/>
                <a:cs typeface="Arial"/>
              </a:rPr>
              <a:t> </a:t>
            </a:r>
            <a:r>
              <a:rPr sz="1800" b="1" spc="15" dirty="0">
                <a:solidFill>
                  <a:srgbClr val="813C0F"/>
                </a:solidFill>
                <a:latin typeface="Arial"/>
                <a:cs typeface="Arial"/>
              </a:rPr>
              <a:t>la	</a:t>
            </a:r>
            <a:r>
              <a:rPr sz="1800" b="1" spc="-10" dirty="0">
                <a:solidFill>
                  <a:srgbClr val="813C0F"/>
                </a:solidFill>
                <a:latin typeface="Arial"/>
                <a:cs typeface="Arial"/>
              </a:rPr>
              <a:t>Corrupción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276859" y="1905000"/>
            <a:ext cx="297180" cy="294640"/>
            <a:chOff x="276859" y="1905000"/>
            <a:chExt cx="297180" cy="294640"/>
          </a:xfrm>
        </p:grpSpPr>
        <p:sp>
          <p:nvSpPr>
            <p:cNvPr id="21" name="object 21"/>
            <p:cNvSpPr/>
            <p:nvPr/>
          </p:nvSpPr>
          <p:spPr>
            <a:xfrm>
              <a:off x="281939" y="1910080"/>
              <a:ext cx="287020" cy="284480"/>
            </a:xfrm>
            <a:custGeom>
              <a:avLst/>
              <a:gdLst/>
              <a:ahLst/>
              <a:cxnLst/>
              <a:rect l="l" t="t" r="r" b="b"/>
              <a:pathLst>
                <a:path w="287020" h="284480">
                  <a:moveTo>
                    <a:pt x="143510" y="0"/>
                  </a:moveTo>
                  <a:lnTo>
                    <a:pt x="98148" y="7250"/>
                  </a:lnTo>
                  <a:lnTo>
                    <a:pt x="58753" y="27442"/>
                  </a:lnTo>
                  <a:lnTo>
                    <a:pt x="27688" y="58232"/>
                  </a:lnTo>
                  <a:lnTo>
                    <a:pt x="7316" y="97279"/>
                  </a:lnTo>
                  <a:lnTo>
                    <a:pt x="0" y="142239"/>
                  </a:lnTo>
                  <a:lnTo>
                    <a:pt x="7316" y="187200"/>
                  </a:lnTo>
                  <a:lnTo>
                    <a:pt x="27688" y="226247"/>
                  </a:lnTo>
                  <a:lnTo>
                    <a:pt x="58753" y="257037"/>
                  </a:lnTo>
                  <a:lnTo>
                    <a:pt x="98148" y="277229"/>
                  </a:lnTo>
                  <a:lnTo>
                    <a:pt x="143510" y="284479"/>
                  </a:lnTo>
                  <a:lnTo>
                    <a:pt x="188871" y="277229"/>
                  </a:lnTo>
                  <a:lnTo>
                    <a:pt x="228266" y="257037"/>
                  </a:lnTo>
                  <a:lnTo>
                    <a:pt x="259331" y="226247"/>
                  </a:lnTo>
                  <a:lnTo>
                    <a:pt x="279703" y="187200"/>
                  </a:lnTo>
                  <a:lnTo>
                    <a:pt x="287020" y="142239"/>
                  </a:lnTo>
                  <a:lnTo>
                    <a:pt x="279703" y="97279"/>
                  </a:lnTo>
                  <a:lnTo>
                    <a:pt x="259331" y="58232"/>
                  </a:lnTo>
                  <a:lnTo>
                    <a:pt x="228266" y="27442"/>
                  </a:lnTo>
                  <a:lnTo>
                    <a:pt x="188871" y="7250"/>
                  </a:lnTo>
                  <a:lnTo>
                    <a:pt x="143510" y="0"/>
                  </a:lnTo>
                  <a:close/>
                </a:path>
              </a:pathLst>
            </a:custGeom>
            <a:solidFill>
              <a:srgbClr val="FFD54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281939" y="1910080"/>
              <a:ext cx="287020" cy="284480"/>
            </a:xfrm>
            <a:custGeom>
              <a:avLst/>
              <a:gdLst/>
              <a:ahLst/>
              <a:cxnLst/>
              <a:rect l="l" t="t" r="r" b="b"/>
              <a:pathLst>
                <a:path w="287020" h="284480">
                  <a:moveTo>
                    <a:pt x="0" y="142239"/>
                  </a:moveTo>
                  <a:lnTo>
                    <a:pt x="7316" y="97279"/>
                  </a:lnTo>
                  <a:lnTo>
                    <a:pt x="27688" y="58232"/>
                  </a:lnTo>
                  <a:lnTo>
                    <a:pt x="58753" y="27442"/>
                  </a:lnTo>
                  <a:lnTo>
                    <a:pt x="98148" y="7250"/>
                  </a:lnTo>
                  <a:lnTo>
                    <a:pt x="143510" y="0"/>
                  </a:lnTo>
                  <a:lnTo>
                    <a:pt x="188871" y="7250"/>
                  </a:lnTo>
                  <a:lnTo>
                    <a:pt x="228266" y="27442"/>
                  </a:lnTo>
                  <a:lnTo>
                    <a:pt x="259331" y="58232"/>
                  </a:lnTo>
                  <a:lnTo>
                    <a:pt x="279703" y="97279"/>
                  </a:lnTo>
                  <a:lnTo>
                    <a:pt x="287020" y="142239"/>
                  </a:lnTo>
                  <a:lnTo>
                    <a:pt x="279703" y="187200"/>
                  </a:lnTo>
                  <a:lnTo>
                    <a:pt x="259331" y="226247"/>
                  </a:lnTo>
                  <a:lnTo>
                    <a:pt x="228266" y="257037"/>
                  </a:lnTo>
                  <a:lnTo>
                    <a:pt x="188871" y="277229"/>
                  </a:lnTo>
                  <a:lnTo>
                    <a:pt x="143510" y="284479"/>
                  </a:lnTo>
                  <a:lnTo>
                    <a:pt x="98148" y="277229"/>
                  </a:lnTo>
                  <a:lnTo>
                    <a:pt x="58753" y="257037"/>
                  </a:lnTo>
                  <a:lnTo>
                    <a:pt x="27688" y="226247"/>
                  </a:lnTo>
                  <a:lnTo>
                    <a:pt x="7316" y="187200"/>
                  </a:lnTo>
                  <a:lnTo>
                    <a:pt x="0" y="142239"/>
                  </a:lnTo>
                  <a:close/>
                </a:path>
              </a:pathLst>
            </a:custGeom>
            <a:ln w="10160">
              <a:solidFill>
                <a:srgbClr val="CCCC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3" name="object 23"/>
          <p:cNvGrpSpPr/>
          <p:nvPr/>
        </p:nvGrpSpPr>
        <p:grpSpPr>
          <a:xfrm>
            <a:off x="279400" y="1247139"/>
            <a:ext cx="294640" cy="320040"/>
            <a:chOff x="279400" y="1247139"/>
            <a:chExt cx="294640" cy="320040"/>
          </a:xfrm>
        </p:grpSpPr>
        <p:sp>
          <p:nvSpPr>
            <p:cNvPr id="24" name="object 24"/>
            <p:cNvSpPr/>
            <p:nvPr/>
          </p:nvSpPr>
          <p:spPr>
            <a:xfrm>
              <a:off x="284480" y="1252219"/>
              <a:ext cx="284480" cy="309880"/>
            </a:xfrm>
            <a:custGeom>
              <a:avLst/>
              <a:gdLst/>
              <a:ahLst/>
              <a:cxnLst/>
              <a:rect l="l" t="t" r="r" b="b"/>
              <a:pathLst>
                <a:path w="284480" h="309880">
                  <a:moveTo>
                    <a:pt x="142240" y="0"/>
                  </a:moveTo>
                  <a:lnTo>
                    <a:pt x="97279" y="7898"/>
                  </a:lnTo>
                  <a:lnTo>
                    <a:pt x="58232" y="29893"/>
                  </a:lnTo>
                  <a:lnTo>
                    <a:pt x="27442" y="63433"/>
                  </a:lnTo>
                  <a:lnTo>
                    <a:pt x="7250" y="105966"/>
                  </a:lnTo>
                  <a:lnTo>
                    <a:pt x="0" y="154939"/>
                  </a:lnTo>
                  <a:lnTo>
                    <a:pt x="7250" y="203913"/>
                  </a:lnTo>
                  <a:lnTo>
                    <a:pt x="27442" y="246446"/>
                  </a:lnTo>
                  <a:lnTo>
                    <a:pt x="58232" y="279986"/>
                  </a:lnTo>
                  <a:lnTo>
                    <a:pt x="97279" y="301981"/>
                  </a:lnTo>
                  <a:lnTo>
                    <a:pt x="142240" y="309879"/>
                  </a:lnTo>
                  <a:lnTo>
                    <a:pt x="187200" y="301981"/>
                  </a:lnTo>
                  <a:lnTo>
                    <a:pt x="226247" y="279986"/>
                  </a:lnTo>
                  <a:lnTo>
                    <a:pt x="257037" y="246446"/>
                  </a:lnTo>
                  <a:lnTo>
                    <a:pt x="277229" y="203913"/>
                  </a:lnTo>
                  <a:lnTo>
                    <a:pt x="284480" y="154939"/>
                  </a:lnTo>
                  <a:lnTo>
                    <a:pt x="277229" y="105966"/>
                  </a:lnTo>
                  <a:lnTo>
                    <a:pt x="257037" y="63433"/>
                  </a:lnTo>
                  <a:lnTo>
                    <a:pt x="226247" y="29893"/>
                  </a:lnTo>
                  <a:lnTo>
                    <a:pt x="187200" y="7898"/>
                  </a:lnTo>
                  <a:lnTo>
                    <a:pt x="142240" y="0"/>
                  </a:lnTo>
                  <a:close/>
                </a:path>
              </a:pathLst>
            </a:custGeom>
            <a:solidFill>
              <a:srgbClr val="FFD54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84480" y="1252219"/>
              <a:ext cx="284480" cy="309880"/>
            </a:xfrm>
            <a:custGeom>
              <a:avLst/>
              <a:gdLst/>
              <a:ahLst/>
              <a:cxnLst/>
              <a:rect l="l" t="t" r="r" b="b"/>
              <a:pathLst>
                <a:path w="284480" h="309880">
                  <a:moveTo>
                    <a:pt x="284480" y="154939"/>
                  </a:moveTo>
                  <a:lnTo>
                    <a:pt x="277229" y="105966"/>
                  </a:lnTo>
                  <a:lnTo>
                    <a:pt x="257037" y="63433"/>
                  </a:lnTo>
                  <a:lnTo>
                    <a:pt x="226247" y="29893"/>
                  </a:lnTo>
                  <a:lnTo>
                    <a:pt x="187200" y="7898"/>
                  </a:lnTo>
                  <a:lnTo>
                    <a:pt x="142240" y="0"/>
                  </a:lnTo>
                  <a:lnTo>
                    <a:pt x="97279" y="7898"/>
                  </a:lnTo>
                  <a:lnTo>
                    <a:pt x="58232" y="29893"/>
                  </a:lnTo>
                  <a:lnTo>
                    <a:pt x="27442" y="63433"/>
                  </a:lnTo>
                  <a:lnTo>
                    <a:pt x="7250" y="105966"/>
                  </a:lnTo>
                  <a:lnTo>
                    <a:pt x="0" y="154939"/>
                  </a:lnTo>
                  <a:lnTo>
                    <a:pt x="7250" y="203913"/>
                  </a:lnTo>
                  <a:lnTo>
                    <a:pt x="27442" y="246446"/>
                  </a:lnTo>
                  <a:lnTo>
                    <a:pt x="58232" y="279986"/>
                  </a:lnTo>
                  <a:lnTo>
                    <a:pt x="97279" y="301981"/>
                  </a:lnTo>
                  <a:lnTo>
                    <a:pt x="142240" y="309879"/>
                  </a:lnTo>
                  <a:lnTo>
                    <a:pt x="187200" y="301981"/>
                  </a:lnTo>
                  <a:lnTo>
                    <a:pt x="226247" y="279986"/>
                  </a:lnTo>
                  <a:lnTo>
                    <a:pt x="257037" y="246446"/>
                  </a:lnTo>
                  <a:lnTo>
                    <a:pt x="277229" y="203913"/>
                  </a:lnTo>
                  <a:lnTo>
                    <a:pt x="284480" y="154939"/>
                  </a:lnTo>
                  <a:close/>
                </a:path>
              </a:pathLst>
            </a:custGeom>
            <a:ln w="10160">
              <a:solidFill>
                <a:srgbClr val="CCCC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6" name="object 26"/>
          <p:cNvGrpSpPr/>
          <p:nvPr/>
        </p:nvGrpSpPr>
        <p:grpSpPr>
          <a:xfrm>
            <a:off x="266700" y="4363720"/>
            <a:ext cx="297180" cy="276860"/>
            <a:chOff x="266700" y="4363720"/>
            <a:chExt cx="297180" cy="276860"/>
          </a:xfrm>
        </p:grpSpPr>
        <p:sp>
          <p:nvSpPr>
            <p:cNvPr id="27" name="object 27"/>
            <p:cNvSpPr/>
            <p:nvPr/>
          </p:nvSpPr>
          <p:spPr>
            <a:xfrm>
              <a:off x="271780" y="4368800"/>
              <a:ext cx="287020" cy="266700"/>
            </a:xfrm>
            <a:custGeom>
              <a:avLst/>
              <a:gdLst/>
              <a:ahLst/>
              <a:cxnLst/>
              <a:rect l="l" t="t" r="r" b="b"/>
              <a:pathLst>
                <a:path w="287020" h="266700">
                  <a:moveTo>
                    <a:pt x="143510" y="0"/>
                  </a:moveTo>
                  <a:lnTo>
                    <a:pt x="98148" y="6798"/>
                  </a:lnTo>
                  <a:lnTo>
                    <a:pt x="58753" y="25728"/>
                  </a:lnTo>
                  <a:lnTo>
                    <a:pt x="27688" y="54595"/>
                  </a:lnTo>
                  <a:lnTo>
                    <a:pt x="7316" y="91201"/>
                  </a:lnTo>
                  <a:lnTo>
                    <a:pt x="0" y="133350"/>
                  </a:lnTo>
                  <a:lnTo>
                    <a:pt x="7316" y="175498"/>
                  </a:lnTo>
                  <a:lnTo>
                    <a:pt x="27688" y="212104"/>
                  </a:lnTo>
                  <a:lnTo>
                    <a:pt x="58753" y="240971"/>
                  </a:lnTo>
                  <a:lnTo>
                    <a:pt x="98148" y="259901"/>
                  </a:lnTo>
                  <a:lnTo>
                    <a:pt x="143510" y="266700"/>
                  </a:lnTo>
                  <a:lnTo>
                    <a:pt x="188871" y="259901"/>
                  </a:lnTo>
                  <a:lnTo>
                    <a:pt x="228266" y="240971"/>
                  </a:lnTo>
                  <a:lnTo>
                    <a:pt x="259331" y="212104"/>
                  </a:lnTo>
                  <a:lnTo>
                    <a:pt x="279703" y="175498"/>
                  </a:lnTo>
                  <a:lnTo>
                    <a:pt x="287020" y="133350"/>
                  </a:lnTo>
                  <a:lnTo>
                    <a:pt x="279703" y="91201"/>
                  </a:lnTo>
                  <a:lnTo>
                    <a:pt x="259331" y="54595"/>
                  </a:lnTo>
                  <a:lnTo>
                    <a:pt x="228266" y="25728"/>
                  </a:lnTo>
                  <a:lnTo>
                    <a:pt x="188871" y="6798"/>
                  </a:lnTo>
                  <a:lnTo>
                    <a:pt x="143510" y="0"/>
                  </a:lnTo>
                  <a:close/>
                </a:path>
              </a:pathLst>
            </a:custGeom>
            <a:solidFill>
              <a:srgbClr val="FFD54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271780" y="4368800"/>
              <a:ext cx="287020" cy="266700"/>
            </a:xfrm>
            <a:custGeom>
              <a:avLst/>
              <a:gdLst/>
              <a:ahLst/>
              <a:cxnLst/>
              <a:rect l="l" t="t" r="r" b="b"/>
              <a:pathLst>
                <a:path w="287020" h="266700">
                  <a:moveTo>
                    <a:pt x="0" y="133350"/>
                  </a:moveTo>
                  <a:lnTo>
                    <a:pt x="7316" y="91201"/>
                  </a:lnTo>
                  <a:lnTo>
                    <a:pt x="27688" y="54595"/>
                  </a:lnTo>
                  <a:lnTo>
                    <a:pt x="58753" y="25728"/>
                  </a:lnTo>
                  <a:lnTo>
                    <a:pt x="98148" y="6798"/>
                  </a:lnTo>
                  <a:lnTo>
                    <a:pt x="143510" y="0"/>
                  </a:lnTo>
                  <a:lnTo>
                    <a:pt x="188871" y="6798"/>
                  </a:lnTo>
                  <a:lnTo>
                    <a:pt x="228266" y="25728"/>
                  </a:lnTo>
                  <a:lnTo>
                    <a:pt x="259331" y="54595"/>
                  </a:lnTo>
                  <a:lnTo>
                    <a:pt x="279703" y="91201"/>
                  </a:lnTo>
                  <a:lnTo>
                    <a:pt x="287020" y="133350"/>
                  </a:lnTo>
                  <a:lnTo>
                    <a:pt x="279703" y="175498"/>
                  </a:lnTo>
                  <a:lnTo>
                    <a:pt x="259331" y="212104"/>
                  </a:lnTo>
                  <a:lnTo>
                    <a:pt x="228266" y="240971"/>
                  </a:lnTo>
                  <a:lnTo>
                    <a:pt x="188871" y="259901"/>
                  </a:lnTo>
                  <a:lnTo>
                    <a:pt x="143510" y="266700"/>
                  </a:lnTo>
                  <a:lnTo>
                    <a:pt x="98148" y="259901"/>
                  </a:lnTo>
                  <a:lnTo>
                    <a:pt x="58753" y="240971"/>
                  </a:lnTo>
                  <a:lnTo>
                    <a:pt x="27688" y="212104"/>
                  </a:lnTo>
                  <a:lnTo>
                    <a:pt x="7316" y="175498"/>
                  </a:lnTo>
                  <a:lnTo>
                    <a:pt x="0" y="133350"/>
                  </a:lnTo>
                  <a:close/>
                </a:path>
              </a:pathLst>
            </a:custGeom>
            <a:ln w="10160">
              <a:solidFill>
                <a:srgbClr val="CCCC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9" name="object 29"/>
          <p:cNvGrpSpPr/>
          <p:nvPr/>
        </p:nvGrpSpPr>
        <p:grpSpPr>
          <a:xfrm>
            <a:off x="264159" y="5057140"/>
            <a:ext cx="297180" cy="297180"/>
            <a:chOff x="264159" y="5057140"/>
            <a:chExt cx="297180" cy="297180"/>
          </a:xfrm>
        </p:grpSpPr>
        <p:sp>
          <p:nvSpPr>
            <p:cNvPr id="30" name="object 30"/>
            <p:cNvSpPr/>
            <p:nvPr/>
          </p:nvSpPr>
          <p:spPr>
            <a:xfrm>
              <a:off x="269239" y="5062220"/>
              <a:ext cx="287020" cy="287020"/>
            </a:xfrm>
            <a:custGeom>
              <a:avLst/>
              <a:gdLst/>
              <a:ahLst/>
              <a:cxnLst/>
              <a:rect l="l" t="t" r="r" b="b"/>
              <a:pathLst>
                <a:path w="287020" h="287020">
                  <a:moveTo>
                    <a:pt x="143510" y="0"/>
                  </a:moveTo>
                  <a:lnTo>
                    <a:pt x="98148" y="7316"/>
                  </a:lnTo>
                  <a:lnTo>
                    <a:pt x="58753" y="27688"/>
                  </a:lnTo>
                  <a:lnTo>
                    <a:pt x="27688" y="58753"/>
                  </a:lnTo>
                  <a:lnTo>
                    <a:pt x="7316" y="98148"/>
                  </a:lnTo>
                  <a:lnTo>
                    <a:pt x="0" y="143509"/>
                  </a:lnTo>
                  <a:lnTo>
                    <a:pt x="7316" y="188871"/>
                  </a:lnTo>
                  <a:lnTo>
                    <a:pt x="27688" y="228266"/>
                  </a:lnTo>
                  <a:lnTo>
                    <a:pt x="58753" y="259331"/>
                  </a:lnTo>
                  <a:lnTo>
                    <a:pt x="98148" y="279703"/>
                  </a:lnTo>
                  <a:lnTo>
                    <a:pt x="143510" y="287019"/>
                  </a:lnTo>
                  <a:lnTo>
                    <a:pt x="188871" y="279703"/>
                  </a:lnTo>
                  <a:lnTo>
                    <a:pt x="228266" y="259331"/>
                  </a:lnTo>
                  <a:lnTo>
                    <a:pt x="259331" y="228266"/>
                  </a:lnTo>
                  <a:lnTo>
                    <a:pt x="279703" y="188871"/>
                  </a:lnTo>
                  <a:lnTo>
                    <a:pt x="287020" y="143509"/>
                  </a:lnTo>
                  <a:lnTo>
                    <a:pt x="279703" y="98148"/>
                  </a:lnTo>
                  <a:lnTo>
                    <a:pt x="259331" y="58753"/>
                  </a:lnTo>
                  <a:lnTo>
                    <a:pt x="228266" y="27688"/>
                  </a:lnTo>
                  <a:lnTo>
                    <a:pt x="188871" y="7316"/>
                  </a:lnTo>
                  <a:lnTo>
                    <a:pt x="143510" y="0"/>
                  </a:lnTo>
                  <a:close/>
                </a:path>
              </a:pathLst>
            </a:custGeom>
            <a:solidFill>
              <a:srgbClr val="FFD54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269239" y="5062220"/>
              <a:ext cx="287020" cy="287020"/>
            </a:xfrm>
            <a:custGeom>
              <a:avLst/>
              <a:gdLst/>
              <a:ahLst/>
              <a:cxnLst/>
              <a:rect l="l" t="t" r="r" b="b"/>
              <a:pathLst>
                <a:path w="287020" h="287020">
                  <a:moveTo>
                    <a:pt x="0" y="143509"/>
                  </a:moveTo>
                  <a:lnTo>
                    <a:pt x="7316" y="98148"/>
                  </a:lnTo>
                  <a:lnTo>
                    <a:pt x="27688" y="58753"/>
                  </a:lnTo>
                  <a:lnTo>
                    <a:pt x="58753" y="27688"/>
                  </a:lnTo>
                  <a:lnTo>
                    <a:pt x="98148" y="7316"/>
                  </a:lnTo>
                  <a:lnTo>
                    <a:pt x="143510" y="0"/>
                  </a:lnTo>
                  <a:lnTo>
                    <a:pt x="188871" y="7316"/>
                  </a:lnTo>
                  <a:lnTo>
                    <a:pt x="228266" y="27688"/>
                  </a:lnTo>
                  <a:lnTo>
                    <a:pt x="259331" y="58753"/>
                  </a:lnTo>
                  <a:lnTo>
                    <a:pt x="279703" y="98148"/>
                  </a:lnTo>
                  <a:lnTo>
                    <a:pt x="287020" y="143509"/>
                  </a:lnTo>
                  <a:lnTo>
                    <a:pt x="279703" y="188871"/>
                  </a:lnTo>
                  <a:lnTo>
                    <a:pt x="259331" y="228266"/>
                  </a:lnTo>
                  <a:lnTo>
                    <a:pt x="228266" y="259331"/>
                  </a:lnTo>
                  <a:lnTo>
                    <a:pt x="188871" y="279703"/>
                  </a:lnTo>
                  <a:lnTo>
                    <a:pt x="143510" y="287019"/>
                  </a:lnTo>
                  <a:lnTo>
                    <a:pt x="98148" y="279703"/>
                  </a:lnTo>
                  <a:lnTo>
                    <a:pt x="58753" y="259331"/>
                  </a:lnTo>
                  <a:lnTo>
                    <a:pt x="27688" y="228266"/>
                  </a:lnTo>
                  <a:lnTo>
                    <a:pt x="7316" y="188871"/>
                  </a:lnTo>
                  <a:lnTo>
                    <a:pt x="0" y="143509"/>
                  </a:lnTo>
                  <a:close/>
                </a:path>
              </a:pathLst>
            </a:custGeom>
            <a:ln w="10160">
              <a:solidFill>
                <a:srgbClr val="CCCC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2" name="object 32"/>
          <p:cNvGrpSpPr/>
          <p:nvPr/>
        </p:nvGrpSpPr>
        <p:grpSpPr>
          <a:xfrm>
            <a:off x="292100" y="5781040"/>
            <a:ext cx="294640" cy="297180"/>
            <a:chOff x="292100" y="5781040"/>
            <a:chExt cx="294640" cy="297180"/>
          </a:xfrm>
        </p:grpSpPr>
        <p:sp>
          <p:nvSpPr>
            <p:cNvPr id="33" name="object 33"/>
            <p:cNvSpPr/>
            <p:nvPr/>
          </p:nvSpPr>
          <p:spPr>
            <a:xfrm>
              <a:off x="297180" y="5786120"/>
              <a:ext cx="284480" cy="287020"/>
            </a:xfrm>
            <a:custGeom>
              <a:avLst/>
              <a:gdLst/>
              <a:ahLst/>
              <a:cxnLst/>
              <a:rect l="l" t="t" r="r" b="b"/>
              <a:pathLst>
                <a:path w="284480" h="287020">
                  <a:moveTo>
                    <a:pt x="142240" y="0"/>
                  </a:moveTo>
                  <a:lnTo>
                    <a:pt x="97279" y="7316"/>
                  </a:lnTo>
                  <a:lnTo>
                    <a:pt x="58232" y="27688"/>
                  </a:lnTo>
                  <a:lnTo>
                    <a:pt x="27442" y="58753"/>
                  </a:lnTo>
                  <a:lnTo>
                    <a:pt x="7250" y="98148"/>
                  </a:lnTo>
                  <a:lnTo>
                    <a:pt x="0" y="143509"/>
                  </a:lnTo>
                  <a:lnTo>
                    <a:pt x="7250" y="188871"/>
                  </a:lnTo>
                  <a:lnTo>
                    <a:pt x="27442" y="228266"/>
                  </a:lnTo>
                  <a:lnTo>
                    <a:pt x="58232" y="259331"/>
                  </a:lnTo>
                  <a:lnTo>
                    <a:pt x="97279" y="279703"/>
                  </a:lnTo>
                  <a:lnTo>
                    <a:pt x="142240" y="287019"/>
                  </a:lnTo>
                  <a:lnTo>
                    <a:pt x="187200" y="279703"/>
                  </a:lnTo>
                  <a:lnTo>
                    <a:pt x="226247" y="259331"/>
                  </a:lnTo>
                  <a:lnTo>
                    <a:pt x="257037" y="228266"/>
                  </a:lnTo>
                  <a:lnTo>
                    <a:pt x="277229" y="188871"/>
                  </a:lnTo>
                  <a:lnTo>
                    <a:pt x="284480" y="143509"/>
                  </a:lnTo>
                  <a:lnTo>
                    <a:pt x="277229" y="98148"/>
                  </a:lnTo>
                  <a:lnTo>
                    <a:pt x="257037" y="58753"/>
                  </a:lnTo>
                  <a:lnTo>
                    <a:pt x="226247" y="27688"/>
                  </a:lnTo>
                  <a:lnTo>
                    <a:pt x="187200" y="7316"/>
                  </a:lnTo>
                  <a:lnTo>
                    <a:pt x="142240" y="0"/>
                  </a:lnTo>
                  <a:close/>
                </a:path>
              </a:pathLst>
            </a:custGeom>
            <a:solidFill>
              <a:srgbClr val="FFD54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297180" y="5786120"/>
              <a:ext cx="284480" cy="287020"/>
            </a:xfrm>
            <a:custGeom>
              <a:avLst/>
              <a:gdLst/>
              <a:ahLst/>
              <a:cxnLst/>
              <a:rect l="l" t="t" r="r" b="b"/>
              <a:pathLst>
                <a:path w="284480" h="287020">
                  <a:moveTo>
                    <a:pt x="0" y="143509"/>
                  </a:moveTo>
                  <a:lnTo>
                    <a:pt x="7250" y="98148"/>
                  </a:lnTo>
                  <a:lnTo>
                    <a:pt x="27442" y="58753"/>
                  </a:lnTo>
                  <a:lnTo>
                    <a:pt x="58232" y="27688"/>
                  </a:lnTo>
                  <a:lnTo>
                    <a:pt x="97279" y="7316"/>
                  </a:lnTo>
                  <a:lnTo>
                    <a:pt x="142240" y="0"/>
                  </a:lnTo>
                  <a:lnTo>
                    <a:pt x="187200" y="7316"/>
                  </a:lnTo>
                  <a:lnTo>
                    <a:pt x="226247" y="27688"/>
                  </a:lnTo>
                  <a:lnTo>
                    <a:pt x="257037" y="58753"/>
                  </a:lnTo>
                  <a:lnTo>
                    <a:pt x="277229" y="98148"/>
                  </a:lnTo>
                  <a:lnTo>
                    <a:pt x="284480" y="143509"/>
                  </a:lnTo>
                  <a:lnTo>
                    <a:pt x="277229" y="188871"/>
                  </a:lnTo>
                  <a:lnTo>
                    <a:pt x="257037" y="228266"/>
                  </a:lnTo>
                  <a:lnTo>
                    <a:pt x="226247" y="259331"/>
                  </a:lnTo>
                  <a:lnTo>
                    <a:pt x="187200" y="279703"/>
                  </a:lnTo>
                  <a:lnTo>
                    <a:pt x="142240" y="287019"/>
                  </a:lnTo>
                  <a:lnTo>
                    <a:pt x="97279" y="279703"/>
                  </a:lnTo>
                  <a:lnTo>
                    <a:pt x="58232" y="259331"/>
                  </a:lnTo>
                  <a:lnTo>
                    <a:pt x="27442" y="228266"/>
                  </a:lnTo>
                  <a:lnTo>
                    <a:pt x="7250" y="188871"/>
                  </a:lnTo>
                  <a:lnTo>
                    <a:pt x="0" y="143509"/>
                  </a:lnTo>
                  <a:close/>
                </a:path>
              </a:pathLst>
            </a:custGeom>
            <a:ln w="10160">
              <a:solidFill>
                <a:srgbClr val="CCCC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5"/>
          <p:cNvSpPr/>
          <p:nvPr/>
        </p:nvSpPr>
        <p:spPr>
          <a:xfrm>
            <a:off x="8204200" y="6096000"/>
            <a:ext cx="939800" cy="76199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0"/>
            <a:ext cx="1361440" cy="54863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84580" y="762000"/>
            <a:ext cx="5029200" cy="2743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6679" y="1196339"/>
            <a:ext cx="8282940" cy="5359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86142" y="1092606"/>
            <a:ext cx="8115300" cy="3414395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0"/>
              </a:spcBef>
            </a:pPr>
            <a:r>
              <a:rPr sz="1800" b="1" spc="-30" dirty="0">
                <a:solidFill>
                  <a:srgbClr val="FF0000"/>
                </a:solidFill>
                <a:latin typeface="Arial"/>
                <a:cs typeface="Arial"/>
              </a:rPr>
              <a:t>Artículo </a:t>
            </a:r>
            <a:r>
              <a:rPr sz="1800" b="1" spc="-5" dirty="0">
                <a:solidFill>
                  <a:srgbClr val="FF0000"/>
                </a:solidFill>
                <a:latin typeface="Arial"/>
                <a:cs typeface="Arial"/>
              </a:rPr>
              <a:t>237. </a:t>
            </a:r>
            <a:r>
              <a:rPr sz="1800" b="1" spc="-75" dirty="0">
                <a:solidFill>
                  <a:srgbClr val="0070C0"/>
                </a:solidFill>
                <a:latin typeface="Arial"/>
                <a:cs typeface="Arial"/>
              </a:rPr>
              <a:t>Son </a:t>
            </a:r>
            <a:r>
              <a:rPr sz="1800" b="1" spc="10" dirty="0">
                <a:solidFill>
                  <a:srgbClr val="0070C0"/>
                </a:solidFill>
                <a:latin typeface="Arial"/>
                <a:cs typeface="Arial"/>
              </a:rPr>
              <a:t>obligaciones para </a:t>
            </a:r>
            <a:r>
              <a:rPr sz="1800" b="1" spc="5" dirty="0">
                <a:solidFill>
                  <a:srgbClr val="0070C0"/>
                </a:solidFill>
                <a:latin typeface="Arial"/>
                <a:cs typeface="Arial"/>
              </a:rPr>
              <a:t>el </a:t>
            </a:r>
            <a:r>
              <a:rPr sz="1800" b="1" spc="30" dirty="0">
                <a:solidFill>
                  <a:srgbClr val="0070C0"/>
                </a:solidFill>
                <a:latin typeface="Arial"/>
                <a:cs typeface="Arial"/>
              </a:rPr>
              <a:t>ejercicio de </a:t>
            </a:r>
            <a:r>
              <a:rPr sz="1800" b="1" spc="15" dirty="0">
                <a:solidFill>
                  <a:srgbClr val="0070C0"/>
                </a:solidFill>
                <a:latin typeface="Arial"/>
                <a:cs typeface="Arial"/>
              </a:rPr>
              <a:t>la </a:t>
            </a:r>
            <a:r>
              <a:rPr sz="1800" b="1" spc="-5" dirty="0">
                <a:solidFill>
                  <a:srgbClr val="0070C0"/>
                </a:solidFill>
                <a:latin typeface="Arial"/>
                <a:cs typeface="Arial"/>
              </a:rPr>
              <a:t>función</a:t>
            </a:r>
            <a:r>
              <a:rPr sz="1800" b="1" spc="405" dirty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0070C0"/>
                </a:solidFill>
                <a:latin typeface="Arial"/>
                <a:cs typeface="Arial"/>
              </a:rPr>
              <a:t>pública:</a:t>
            </a:r>
            <a:endParaRPr sz="1800">
              <a:latin typeface="Arial"/>
              <a:cs typeface="Arial"/>
            </a:endParaRPr>
          </a:p>
          <a:p>
            <a:pPr marL="299720" marR="5080" indent="-287655">
              <a:lnSpc>
                <a:spcPct val="100000"/>
              </a:lnSpc>
              <a:spcBef>
                <a:spcPts val="1040"/>
              </a:spcBef>
            </a:pPr>
            <a:r>
              <a:rPr sz="1450" spc="260" dirty="0">
                <a:solidFill>
                  <a:srgbClr val="002060"/>
                </a:solidFill>
                <a:latin typeface="Arial"/>
                <a:cs typeface="Arial"/>
              </a:rPr>
              <a:t> </a:t>
            </a:r>
            <a:r>
              <a:rPr sz="1800" b="1" spc="-20" dirty="0">
                <a:latin typeface="Arial"/>
                <a:cs typeface="Arial"/>
              </a:rPr>
              <a:t>Inventariar </a:t>
            </a:r>
            <a:r>
              <a:rPr sz="1800" b="1" dirty="0">
                <a:latin typeface="Arial"/>
                <a:cs typeface="Arial"/>
              </a:rPr>
              <a:t>y </a:t>
            </a:r>
            <a:r>
              <a:rPr sz="1800" b="1" spc="-40" dirty="0">
                <a:latin typeface="Arial"/>
                <a:cs typeface="Arial"/>
              </a:rPr>
              <a:t>custodiar </a:t>
            </a:r>
            <a:r>
              <a:rPr sz="1800" b="1" spc="30" dirty="0">
                <a:latin typeface="Arial"/>
                <a:cs typeface="Arial"/>
              </a:rPr>
              <a:t>en </a:t>
            </a:r>
            <a:r>
              <a:rPr sz="1800" b="1" spc="-30" dirty="0">
                <a:latin typeface="Arial"/>
                <a:cs typeface="Arial"/>
              </a:rPr>
              <a:t>oficinas </a:t>
            </a:r>
            <a:r>
              <a:rPr sz="1800" b="1" spc="-20" dirty="0">
                <a:latin typeface="Arial"/>
                <a:cs typeface="Arial"/>
              </a:rPr>
              <a:t>públicas </a:t>
            </a:r>
            <a:r>
              <a:rPr sz="1800" b="1" spc="-80" dirty="0">
                <a:latin typeface="Arial"/>
                <a:cs typeface="Arial"/>
              </a:rPr>
              <a:t>los </a:t>
            </a:r>
            <a:r>
              <a:rPr sz="1800" b="1" spc="10" dirty="0">
                <a:latin typeface="Arial"/>
                <a:cs typeface="Arial"/>
              </a:rPr>
              <a:t>documentos </a:t>
            </a:r>
            <a:r>
              <a:rPr sz="1800" b="1" spc="-50" dirty="0">
                <a:latin typeface="Arial"/>
                <a:cs typeface="Arial"/>
              </a:rPr>
              <a:t>propios </a:t>
            </a:r>
            <a:r>
              <a:rPr sz="1800" b="1" spc="-114" dirty="0">
                <a:latin typeface="Arial"/>
                <a:cs typeface="Arial"/>
              </a:rPr>
              <a:t>de 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-20" dirty="0">
                <a:latin typeface="Arial"/>
                <a:cs typeface="Arial"/>
              </a:rPr>
              <a:t>función </a:t>
            </a:r>
            <a:r>
              <a:rPr sz="1800" b="1" spc="20" dirty="0">
                <a:latin typeface="Arial"/>
                <a:cs typeface="Arial"/>
              </a:rPr>
              <a:t>pública, </a:t>
            </a:r>
            <a:r>
              <a:rPr sz="1800" b="1" spc="-100" dirty="0">
                <a:latin typeface="Arial"/>
                <a:cs typeface="Arial"/>
              </a:rPr>
              <a:t>sin </a:t>
            </a:r>
            <a:r>
              <a:rPr sz="1800" b="1" spc="30" dirty="0">
                <a:latin typeface="Arial"/>
                <a:cs typeface="Arial"/>
              </a:rPr>
              <a:t>que </a:t>
            </a:r>
            <a:r>
              <a:rPr sz="1800" b="1" spc="40" dirty="0">
                <a:latin typeface="Arial"/>
                <a:cs typeface="Arial"/>
              </a:rPr>
              <a:t>puedan </a:t>
            </a:r>
            <a:r>
              <a:rPr sz="1800" b="1" spc="-75" dirty="0">
                <a:latin typeface="Arial"/>
                <a:cs typeface="Arial"/>
              </a:rPr>
              <a:t>sustraerlos </a:t>
            </a:r>
            <a:r>
              <a:rPr sz="1800" b="1" spc="-45" dirty="0">
                <a:latin typeface="Arial"/>
                <a:cs typeface="Arial"/>
              </a:rPr>
              <a:t>ni</a:t>
            </a:r>
            <a:r>
              <a:rPr sz="1800" b="1" dirty="0">
                <a:latin typeface="Arial"/>
                <a:cs typeface="Arial"/>
              </a:rPr>
              <a:t> </a:t>
            </a:r>
            <a:r>
              <a:rPr sz="1800" b="1" spc="-55" dirty="0">
                <a:latin typeface="Arial"/>
                <a:cs typeface="Arial"/>
              </a:rPr>
              <a:t>destruirlos.</a:t>
            </a:r>
            <a:endParaRPr sz="1800">
              <a:latin typeface="Arial"/>
              <a:cs typeface="Arial"/>
            </a:endParaRPr>
          </a:p>
          <a:p>
            <a:pPr marL="13335">
              <a:lnSpc>
                <a:spcPct val="100000"/>
              </a:lnSpc>
              <a:spcBef>
                <a:spcPts val="1040"/>
              </a:spcBef>
            </a:pPr>
            <a:r>
              <a:rPr sz="1800" b="1" spc="-30" dirty="0">
                <a:solidFill>
                  <a:srgbClr val="FF0000"/>
                </a:solidFill>
                <a:latin typeface="Arial"/>
                <a:cs typeface="Arial"/>
              </a:rPr>
              <a:t>Artículo </a:t>
            </a:r>
            <a:r>
              <a:rPr sz="1800" b="1" spc="-5" dirty="0">
                <a:solidFill>
                  <a:srgbClr val="FF0000"/>
                </a:solidFill>
                <a:latin typeface="Arial"/>
                <a:cs typeface="Arial"/>
              </a:rPr>
              <a:t>241. </a:t>
            </a:r>
            <a:r>
              <a:rPr sz="1800" b="1" spc="-170" dirty="0">
                <a:solidFill>
                  <a:srgbClr val="0070C0"/>
                </a:solidFill>
                <a:latin typeface="Arial"/>
                <a:cs typeface="Arial"/>
              </a:rPr>
              <a:t>El </a:t>
            </a:r>
            <a:r>
              <a:rPr sz="1800" b="1" spc="5" dirty="0">
                <a:solidFill>
                  <a:srgbClr val="0070C0"/>
                </a:solidFill>
                <a:latin typeface="Arial"/>
                <a:cs typeface="Arial"/>
              </a:rPr>
              <a:t>pueblo, </a:t>
            </a:r>
            <a:r>
              <a:rPr sz="1800" b="1" spc="-35" dirty="0">
                <a:solidFill>
                  <a:srgbClr val="0070C0"/>
                </a:solidFill>
                <a:latin typeface="Arial"/>
                <a:cs typeface="Arial"/>
              </a:rPr>
              <a:t>por </a:t>
            </a:r>
            <a:r>
              <a:rPr sz="1800" b="1" spc="15" dirty="0">
                <a:solidFill>
                  <a:srgbClr val="0070C0"/>
                </a:solidFill>
                <a:latin typeface="Arial"/>
                <a:cs typeface="Arial"/>
              </a:rPr>
              <a:t>medio </a:t>
            </a:r>
            <a:r>
              <a:rPr sz="1800" b="1" spc="30" dirty="0">
                <a:solidFill>
                  <a:srgbClr val="0070C0"/>
                </a:solidFill>
                <a:latin typeface="Arial"/>
                <a:cs typeface="Arial"/>
              </a:rPr>
              <a:t>de </a:t>
            </a:r>
            <a:r>
              <a:rPr sz="1800" b="1" spc="15" dirty="0">
                <a:solidFill>
                  <a:srgbClr val="0070C0"/>
                </a:solidFill>
                <a:latin typeface="Arial"/>
                <a:cs typeface="Arial"/>
              </a:rPr>
              <a:t>la </a:t>
            </a:r>
            <a:r>
              <a:rPr sz="1800" b="1" spc="30" dirty="0">
                <a:solidFill>
                  <a:srgbClr val="0070C0"/>
                </a:solidFill>
                <a:latin typeface="Arial"/>
                <a:cs typeface="Arial"/>
              </a:rPr>
              <a:t>sociedad</a:t>
            </a:r>
            <a:r>
              <a:rPr sz="1800" b="1" spc="130" dirty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sz="1800" b="1" spc="-40" dirty="0">
                <a:solidFill>
                  <a:srgbClr val="0070C0"/>
                </a:solidFill>
                <a:latin typeface="Arial"/>
                <a:cs typeface="Arial"/>
              </a:rPr>
              <a:t>civil </a:t>
            </a:r>
            <a:r>
              <a:rPr sz="1800" b="1" spc="10" dirty="0">
                <a:solidFill>
                  <a:srgbClr val="0070C0"/>
                </a:solidFill>
                <a:latin typeface="Arial"/>
                <a:cs typeface="Arial"/>
              </a:rPr>
              <a:t>organizada,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20"/>
              </a:spcBef>
            </a:pPr>
            <a:r>
              <a:rPr sz="1450" spc="260" dirty="0">
                <a:solidFill>
                  <a:srgbClr val="002060"/>
                </a:solidFill>
                <a:latin typeface="Arial"/>
                <a:cs typeface="Arial"/>
              </a:rPr>
              <a:t> </a:t>
            </a:r>
            <a:r>
              <a:rPr sz="1800" b="1" spc="-10" dirty="0">
                <a:latin typeface="Arial"/>
                <a:cs typeface="Arial"/>
              </a:rPr>
              <a:t>Participará </a:t>
            </a:r>
            <a:r>
              <a:rPr sz="1800" b="1" spc="30" dirty="0">
                <a:latin typeface="Arial"/>
                <a:cs typeface="Arial"/>
              </a:rPr>
              <a:t>en </a:t>
            </a:r>
            <a:r>
              <a:rPr sz="1800" b="1" spc="5" dirty="0">
                <a:latin typeface="Arial"/>
                <a:cs typeface="Arial"/>
              </a:rPr>
              <a:t>el </a:t>
            </a:r>
            <a:r>
              <a:rPr sz="1800" b="1" spc="-35" dirty="0">
                <a:latin typeface="Arial"/>
                <a:cs typeface="Arial"/>
              </a:rPr>
              <a:t>diseño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-65" dirty="0">
                <a:latin typeface="Arial"/>
                <a:cs typeface="Arial"/>
              </a:rPr>
              <a:t>las </a:t>
            </a:r>
            <a:r>
              <a:rPr sz="1800" b="1" spc="-35" dirty="0">
                <a:latin typeface="Arial"/>
                <a:cs typeface="Arial"/>
              </a:rPr>
              <a:t>políticas</a:t>
            </a:r>
            <a:r>
              <a:rPr sz="1800" b="1" spc="20" dirty="0">
                <a:latin typeface="Arial"/>
                <a:cs typeface="Arial"/>
              </a:rPr>
              <a:t> </a:t>
            </a:r>
            <a:r>
              <a:rPr sz="1800" b="1" spc="10" dirty="0">
                <a:latin typeface="Arial"/>
                <a:cs typeface="Arial"/>
              </a:rPr>
              <a:t>públicas.</a:t>
            </a:r>
            <a:endParaRPr sz="1800">
              <a:latin typeface="Arial"/>
              <a:cs typeface="Arial"/>
            </a:endParaRPr>
          </a:p>
          <a:p>
            <a:pPr marL="305435" marR="9525" indent="-292735">
              <a:lnSpc>
                <a:spcPct val="100000"/>
              </a:lnSpc>
              <a:spcBef>
                <a:spcPts val="1040"/>
              </a:spcBef>
              <a:tabLst>
                <a:tab pos="1820545" algn="l"/>
                <a:tab pos="3745865" algn="l"/>
                <a:tab pos="4797425" algn="l"/>
                <a:tab pos="6750050" algn="l"/>
              </a:tabLst>
            </a:pPr>
            <a:r>
              <a:rPr sz="1450" spc="260" dirty="0">
                <a:solidFill>
                  <a:srgbClr val="002060"/>
                </a:solidFill>
                <a:latin typeface="Arial"/>
                <a:cs typeface="Arial"/>
              </a:rPr>
              <a:t></a:t>
            </a:r>
            <a:r>
              <a:rPr sz="1450" spc="585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1800" b="1" spc="-105" dirty="0">
                <a:latin typeface="Arial"/>
                <a:cs typeface="Arial"/>
              </a:rPr>
              <a:t>La </a:t>
            </a:r>
            <a:r>
              <a:rPr sz="1800" b="1" spc="45" dirty="0">
                <a:latin typeface="Arial"/>
                <a:cs typeface="Arial"/>
              </a:rPr>
              <a:t> </a:t>
            </a:r>
            <a:r>
              <a:rPr sz="1800" b="1" spc="15" dirty="0">
                <a:latin typeface="Arial"/>
                <a:cs typeface="Arial"/>
              </a:rPr>
              <a:t>sociedad	</a:t>
            </a:r>
            <a:r>
              <a:rPr sz="1800" b="1" spc="-40" dirty="0">
                <a:latin typeface="Arial"/>
                <a:cs typeface="Arial"/>
              </a:rPr>
              <a:t>civil </a:t>
            </a:r>
            <a:r>
              <a:rPr sz="1800" b="1" spc="15" dirty="0">
                <a:latin typeface="Arial"/>
                <a:cs typeface="Arial"/>
              </a:rPr>
              <a:t> </a:t>
            </a:r>
            <a:r>
              <a:rPr sz="1800" b="1" spc="10" dirty="0">
                <a:latin typeface="Arial"/>
                <a:cs typeface="Arial"/>
              </a:rPr>
              <a:t>organizada	</a:t>
            </a:r>
            <a:r>
              <a:rPr sz="1800" b="1" spc="30" dirty="0">
                <a:latin typeface="Arial"/>
                <a:cs typeface="Arial"/>
              </a:rPr>
              <a:t>ejercerá	</a:t>
            </a:r>
            <a:r>
              <a:rPr sz="1800" b="1" spc="5" dirty="0">
                <a:latin typeface="Arial"/>
                <a:cs typeface="Arial"/>
              </a:rPr>
              <a:t>el</a:t>
            </a:r>
            <a:r>
              <a:rPr sz="1800" b="1" spc="430" dirty="0">
                <a:latin typeface="Arial"/>
                <a:cs typeface="Arial"/>
              </a:rPr>
              <a:t> </a:t>
            </a:r>
            <a:r>
              <a:rPr sz="1800" b="1" spc="-35" dirty="0">
                <a:latin typeface="Arial"/>
                <a:cs typeface="Arial"/>
              </a:rPr>
              <a:t>control </a:t>
            </a:r>
            <a:r>
              <a:rPr sz="1800" b="1" spc="25" dirty="0">
                <a:latin typeface="Arial"/>
                <a:cs typeface="Arial"/>
              </a:rPr>
              <a:t> </a:t>
            </a:r>
            <a:r>
              <a:rPr sz="1800" b="1" spc="-20" dirty="0">
                <a:latin typeface="Arial"/>
                <a:cs typeface="Arial"/>
              </a:rPr>
              <a:t>social	</a:t>
            </a:r>
            <a:r>
              <a:rPr sz="1800" b="1" dirty="0">
                <a:latin typeface="Arial"/>
                <a:cs typeface="Arial"/>
              </a:rPr>
              <a:t>a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-40" dirty="0">
                <a:latin typeface="Arial"/>
                <a:cs typeface="Arial"/>
              </a:rPr>
              <a:t>gestión  </a:t>
            </a:r>
            <a:r>
              <a:rPr sz="1800" b="1" spc="10" dirty="0">
                <a:latin typeface="Arial"/>
                <a:cs typeface="Arial"/>
              </a:rPr>
              <a:t>pública </a:t>
            </a:r>
            <a:r>
              <a:rPr sz="1800" b="1" spc="30" dirty="0">
                <a:latin typeface="Arial"/>
                <a:cs typeface="Arial"/>
              </a:rPr>
              <a:t>en </a:t>
            </a:r>
            <a:r>
              <a:rPr sz="1800" b="1" spc="-25" dirty="0">
                <a:latin typeface="Arial"/>
                <a:cs typeface="Arial"/>
              </a:rPr>
              <a:t>todos </a:t>
            </a:r>
            <a:r>
              <a:rPr sz="1800" b="1" spc="-75" dirty="0">
                <a:latin typeface="Arial"/>
                <a:cs typeface="Arial"/>
              </a:rPr>
              <a:t>los </a:t>
            </a:r>
            <a:r>
              <a:rPr sz="1800" b="1" spc="-10" dirty="0">
                <a:latin typeface="Arial"/>
                <a:cs typeface="Arial"/>
              </a:rPr>
              <a:t>niveles </a:t>
            </a:r>
            <a:r>
              <a:rPr sz="1800" b="1" spc="15" dirty="0">
                <a:latin typeface="Arial"/>
                <a:cs typeface="Arial"/>
              </a:rPr>
              <a:t>del</a:t>
            </a:r>
            <a:r>
              <a:rPr sz="1800" b="1" spc="-70" dirty="0">
                <a:latin typeface="Arial"/>
                <a:cs typeface="Arial"/>
              </a:rPr>
              <a:t> </a:t>
            </a:r>
            <a:r>
              <a:rPr sz="1800" b="1" spc="-45" dirty="0">
                <a:latin typeface="Arial"/>
                <a:cs typeface="Arial"/>
              </a:rPr>
              <a:t>Estado,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19"/>
              </a:spcBef>
            </a:pPr>
            <a:r>
              <a:rPr sz="1800" b="1" spc="-30" dirty="0">
                <a:solidFill>
                  <a:srgbClr val="FF0000"/>
                </a:solidFill>
                <a:latin typeface="Arial"/>
                <a:cs typeface="Arial"/>
              </a:rPr>
              <a:t>Artículo </a:t>
            </a:r>
            <a:r>
              <a:rPr sz="1800" b="1" spc="-5" dirty="0">
                <a:solidFill>
                  <a:srgbClr val="FF0000"/>
                </a:solidFill>
                <a:latin typeface="Arial"/>
                <a:cs typeface="Arial"/>
              </a:rPr>
              <a:t>242. </a:t>
            </a:r>
            <a:r>
              <a:rPr sz="1800" b="1" spc="-105" dirty="0">
                <a:solidFill>
                  <a:srgbClr val="0070C0"/>
                </a:solidFill>
                <a:latin typeface="Arial"/>
                <a:cs typeface="Arial"/>
              </a:rPr>
              <a:t>La </a:t>
            </a:r>
            <a:r>
              <a:rPr sz="1800" b="1" spc="5" dirty="0">
                <a:solidFill>
                  <a:srgbClr val="0070C0"/>
                </a:solidFill>
                <a:latin typeface="Arial"/>
                <a:cs typeface="Arial"/>
              </a:rPr>
              <a:t>participación </a:t>
            </a:r>
            <a:r>
              <a:rPr sz="1800" b="1" dirty="0">
                <a:solidFill>
                  <a:srgbClr val="0070C0"/>
                </a:solidFill>
                <a:latin typeface="Arial"/>
                <a:cs typeface="Arial"/>
              </a:rPr>
              <a:t>y </a:t>
            </a:r>
            <a:r>
              <a:rPr sz="1800" b="1" spc="5" dirty="0">
                <a:solidFill>
                  <a:srgbClr val="0070C0"/>
                </a:solidFill>
                <a:latin typeface="Arial"/>
                <a:cs typeface="Arial"/>
              </a:rPr>
              <a:t>el </a:t>
            </a:r>
            <a:r>
              <a:rPr sz="1800" b="1" spc="-15" dirty="0">
                <a:solidFill>
                  <a:srgbClr val="0070C0"/>
                </a:solidFill>
                <a:latin typeface="Arial"/>
                <a:cs typeface="Arial"/>
              </a:rPr>
              <a:t>control </a:t>
            </a:r>
            <a:r>
              <a:rPr sz="1800" b="1" spc="-10" dirty="0">
                <a:solidFill>
                  <a:srgbClr val="0070C0"/>
                </a:solidFill>
                <a:latin typeface="Arial"/>
                <a:cs typeface="Arial"/>
              </a:rPr>
              <a:t>social </a:t>
            </a:r>
            <a:r>
              <a:rPr sz="1800" b="1" spc="10" dirty="0">
                <a:solidFill>
                  <a:srgbClr val="0070C0"/>
                </a:solidFill>
                <a:latin typeface="Arial"/>
                <a:cs typeface="Arial"/>
              </a:rPr>
              <a:t>implica</a:t>
            </a:r>
            <a:r>
              <a:rPr sz="1800" b="1" spc="-215" dirty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sz="1800" b="1" spc="-100" dirty="0">
                <a:solidFill>
                  <a:srgbClr val="0070C0"/>
                </a:solidFill>
                <a:latin typeface="Arial"/>
                <a:cs typeface="Arial"/>
              </a:rPr>
              <a:t>: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40"/>
              </a:spcBef>
            </a:pPr>
            <a:r>
              <a:rPr sz="1450" spc="260" dirty="0">
                <a:solidFill>
                  <a:srgbClr val="002060"/>
                </a:solidFill>
                <a:latin typeface="Arial"/>
                <a:cs typeface="Arial"/>
              </a:rPr>
              <a:t> </a:t>
            </a:r>
            <a:r>
              <a:rPr sz="1800" b="1" spc="-20" dirty="0">
                <a:latin typeface="Arial"/>
                <a:cs typeface="Arial"/>
              </a:rPr>
              <a:t>Participar </a:t>
            </a:r>
            <a:r>
              <a:rPr sz="1800" b="1" spc="30" dirty="0">
                <a:latin typeface="Arial"/>
                <a:cs typeface="Arial"/>
              </a:rPr>
              <a:t>en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5" dirty="0">
                <a:latin typeface="Arial"/>
                <a:cs typeface="Arial"/>
              </a:rPr>
              <a:t>formulación </a:t>
            </a:r>
            <a:r>
              <a:rPr sz="1800" b="1" spc="55" dirty="0">
                <a:latin typeface="Arial"/>
                <a:cs typeface="Arial"/>
              </a:rPr>
              <a:t>de </a:t>
            </a:r>
            <a:r>
              <a:rPr sz="1800" b="1" spc="-35" dirty="0">
                <a:latin typeface="Arial"/>
                <a:cs typeface="Arial"/>
              </a:rPr>
              <a:t>las políticas </a:t>
            </a:r>
            <a:r>
              <a:rPr sz="1800" b="1" spc="55" dirty="0">
                <a:latin typeface="Arial"/>
                <a:cs typeface="Arial"/>
              </a:rPr>
              <a:t>de</a:t>
            </a:r>
            <a:r>
              <a:rPr sz="1800" b="1" spc="95" dirty="0">
                <a:latin typeface="Arial"/>
                <a:cs typeface="Arial"/>
              </a:rPr>
              <a:t> </a:t>
            </a:r>
            <a:r>
              <a:rPr sz="1800" b="1" spc="-50" dirty="0">
                <a:latin typeface="Arial"/>
                <a:cs typeface="Arial"/>
              </a:rPr>
              <a:t>Estado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6244" y="4613059"/>
            <a:ext cx="81248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07185" algn="l"/>
                <a:tab pos="2796540" algn="l"/>
                <a:tab pos="3573145" algn="l"/>
                <a:tab pos="5984875" algn="l"/>
                <a:tab pos="6449695" algn="l"/>
                <a:tab pos="7564120" algn="l"/>
              </a:tabLst>
            </a:pPr>
            <a:r>
              <a:rPr sz="1450" spc="260" dirty="0">
                <a:solidFill>
                  <a:srgbClr val="002060"/>
                </a:solidFill>
                <a:latin typeface="Arial"/>
                <a:cs typeface="Arial"/>
              </a:rPr>
              <a:t></a:t>
            </a:r>
            <a:r>
              <a:rPr sz="1450" spc="580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1800" b="1" spc="-45" dirty="0">
                <a:latin typeface="Arial"/>
                <a:cs typeface="Arial"/>
              </a:rPr>
              <a:t>Desarrollar	</a:t>
            </a:r>
            <a:r>
              <a:rPr sz="1800" b="1" spc="5" dirty="0">
                <a:latin typeface="Arial"/>
                <a:cs typeface="Arial"/>
              </a:rPr>
              <a:t>el</a:t>
            </a:r>
            <a:r>
              <a:rPr sz="1800" b="1" spc="459" dirty="0">
                <a:latin typeface="Arial"/>
                <a:cs typeface="Arial"/>
              </a:rPr>
              <a:t> </a:t>
            </a:r>
            <a:r>
              <a:rPr sz="1800" b="1" spc="-35" dirty="0">
                <a:latin typeface="Arial"/>
                <a:cs typeface="Arial"/>
              </a:rPr>
              <a:t>control	</a:t>
            </a:r>
            <a:r>
              <a:rPr sz="1800" b="1" spc="-10" dirty="0">
                <a:latin typeface="Arial"/>
                <a:cs typeface="Arial"/>
              </a:rPr>
              <a:t>social	</a:t>
            </a:r>
            <a:r>
              <a:rPr sz="1800" b="1" spc="30" dirty="0">
                <a:latin typeface="Arial"/>
                <a:cs typeface="Arial"/>
              </a:rPr>
              <a:t>en  </a:t>
            </a:r>
            <a:r>
              <a:rPr sz="1800" b="1" spc="-30" dirty="0">
                <a:latin typeface="Arial"/>
                <a:cs typeface="Arial"/>
              </a:rPr>
              <a:t>todos</a:t>
            </a:r>
            <a:r>
              <a:rPr sz="1800" b="1" spc="270" dirty="0">
                <a:latin typeface="Arial"/>
                <a:cs typeface="Arial"/>
              </a:rPr>
              <a:t> </a:t>
            </a:r>
            <a:r>
              <a:rPr sz="1800" b="1" spc="-80" dirty="0">
                <a:latin typeface="Arial"/>
                <a:cs typeface="Arial"/>
              </a:rPr>
              <a:t>los </a:t>
            </a:r>
            <a:r>
              <a:rPr sz="1800" b="1" spc="-25" dirty="0">
                <a:latin typeface="Arial"/>
                <a:cs typeface="Arial"/>
              </a:rPr>
              <a:t> </a:t>
            </a:r>
            <a:r>
              <a:rPr sz="1800" b="1" spc="-35" dirty="0">
                <a:latin typeface="Arial"/>
                <a:cs typeface="Arial"/>
              </a:rPr>
              <a:t>niveles	</a:t>
            </a:r>
            <a:r>
              <a:rPr sz="1800" b="1" spc="15" dirty="0">
                <a:latin typeface="Arial"/>
                <a:cs typeface="Arial"/>
              </a:rPr>
              <a:t>del	</a:t>
            </a:r>
            <a:r>
              <a:rPr sz="1800" b="1" spc="-5" dirty="0">
                <a:latin typeface="Arial"/>
                <a:cs typeface="Arial"/>
              </a:rPr>
              <a:t>gobierno	</a:t>
            </a:r>
            <a:r>
              <a:rPr sz="1800" b="1" dirty="0">
                <a:latin typeface="Arial"/>
                <a:cs typeface="Arial"/>
              </a:rPr>
              <a:t>y</a:t>
            </a:r>
            <a:r>
              <a:rPr sz="1800" b="1" spc="310" dirty="0">
                <a:latin typeface="Arial"/>
                <a:cs typeface="Arial"/>
              </a:rPr>
              <a:t> </a:t>
            </a:r>
            <a:r>
              <a:rPr sz="1800" b="1" spc="-35" dirty="0">
                <a:latin typeface="Arial"/>
                <a:cs typeface="Arial"/>
              </a:rPr>
              <a:t>las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6244" y="4757851"/>
            <a:ext cx="8124190" cy="833119"/>
          </a:xfrm>
          <a:prstGeom prst="rect">
            <a:avLst/>
          </a:prstGeom>
        </p:spPr>
        <p:txBody>
          <a:bodyPr vert="horz" wrap="square" lIns="0" tIns="142240" rIns="0" bIns="0" rtlCol="0">
            <a:spAutoFit/>
          </a:bodyPr>
          <a:lstStyle/>
          <a:p>
            <a:pPr marL="309245">
              <a:lnSpc>
                <a:spcPct val="100000"/>
              </a:lnSpc>
              <a:spcBef>
                <a:spcPts val="1120"/>
              </a:spcBef>
            </a:pPr>
            <a:r>
              <a:rPr sz="1800" b="1" spc="-5" dirty="0">
                <a:latin typeface="Arial"/>
                <a:cs typeface="Arial"/>
              </a:rPr>
              <a:t>entidades </a:t>
            </a:r>
            <a:r>
              <a:rPr sz="1800" b="1" spc="-50" dirty="0">
                <a:latin typeface="Arial"/>
                <a:cs typeface="Arial"/>
              </a:rPr>
              <a:t>territoriales </a:t>
            </a:r>
            <a:r>
              <a:rPr sz="1800" b="1" spc="-15" dirty="0">
                <a:latin typeface="Arial"/>
                <a:cs typeface="Arial"/>
              </a:rPr>
              <a:t>autónomas, </a:t>
            </a:r>
            <a:r>
              <a:rPr sz="1800" b="1" spc="-10" dirty="0">
                <a:latin typeface="Arial"/>
                <a:cs typeface="Arial"/>
              </a:rPr>
              <a:t>autárquicas,</a:t>
            </a:r>
            <a:r>
              <a:rPr sz="1800" b="1" spc="-175" dirty="0">
                <a:latin typeface="Arial"/>
                <a:cs typeface="Arial"/>
              </a:rPr>
              <a:t> </a:t>
            </a:r>
            <a:r>
              <a:rPr sz="1800" b="1" spc="35" dirty="0">
                <a:latin typeface="Arial"/>
                <a:cs typeface="Arial"/>
              </a:rPr>
              <a:t>etc.,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20"/>
              </a:spcBef>
              <a:tabLst>
                <a:tab pos="306705" algn="l"/>
                <a:tab pos="2635885" algn="l"/>
                <a:tab pos="4140200" algn="l"/>
                <a:tab pos="6256020" algn="l"/>
              </a:tabLst>
            </a:pPr>
            <a:r>
              <a:rPr sz="1450" spc="260" dirty="0">
                <a:solidFill>
                  <a:srgbClr val="002060"/>
                </a:solidFill>
                <a:latin typeface="Arial"/>
                <a:cs typeface="Arial"/>
              </a:rPr>
              <a:t>	</a:t>
            </a:r>
            <a:r>
              <a:rPr sz="1800" b="1" spc="20" dirty="0">
                <a:latin typeface="Arial"/>
                <a:cs typeface="Arial"/>
              </a:rPr>
              <a:t>Generar</a:t>
            </a:r>
            <a:r>
              <a:rPr sz="1800" b="1" spc="370" dirty="0">
                <a:latin typeface="Arial"/>
                <a:cs typeface="Arial"/>
              </a:rPr>
              <a:t> </a:t>
            </a:r>
            <a:r>
              <a:rPr sz="1800" b="1" spc="-20" dirty="0">
                <a:latin typeface="Arial"/>
                <a:cs typeface="Arial"/>
              </a:rPr>
              <a:t>un</a:t>
            </a:r>
            <a:r>
              <a:rPr sz="1800" b="1" spc="320" dirty="0">
                <a:latin typeface="Arial"/>
                <a:cs typeface="Arial"/>
              </a:rPr>
              <a:t> </a:t>
            </a:r>
            <a:r>
              <a:rPr sz="1800" b="1" spc="15" dirty="0">
                <a:latin typeface="Arial"/>
                <a:cs typeface="Arial"/>
              </a:rPr>
              <a:t>manejo	</a:t>
            </a:r>
            <a:r>
              <a:rPr sz="1800" b="1" spc="-25" dirty="0">
                <a:latin typeface="Arial"/>
                <a:cs typeface="Arial"/>
              </a:rPr>
              <a:t>transparente	</a:t>
            </a:r>
            <a:r>
              <a:rPr sz="1800" b="1" spc="55" dirty="0">
                <a:latin typeface="Arial"/>
                <a:cs typeface="Arial"/>
              </a:rPr>
              <a:t>de</a:t>
            </a:r>
            <a:r>
              <a:rPr sz="1800" b="1" spc="340" dirty="0">
                <a:latin typeface="Arial"/>
                <a:cs typeface="Arial"/>
              </a:rPr>
              <a:t> </a:t>
            </a:r>
            <a:r>
              <a:rPr sz="1800" b="1" spc="15" dirty="0">
                <a:latin typeface="Arial"/>
                <a:cs typeface="Arial"/>
              </a:rPr>
              <a:t>la</a:t>
            </a:r>
            <a:r>
              <a:rPr sz="1800" b="1" spc="345" dirty="0">
                <a:latin typeface="Arial"/>
                <a:cs typeface="Arial"/>
              </a:rPr>
              <a:t> </a:t>
            </a:r>
            <a:r>
              <a:rPr sz="1800" b="1" spc="-15" dirty="0">
                <a:latin typeface="Arial"/>
                <a:cs typeface="Arial"/>
              </a:rPr>
              <a:t>información	</a:t>
            </a:r>
            <a:r>
              <a:rPr sz="1800" b="1" dirty="0">
                <a:latin typeface="Arial"/>
                <a:cs typeface="Arial"/>
              </a:rPr>
              <a:t>y del </a:t>
            </a:r>
            <a:r>
              <a:rPr sz="1800" b="1" spc="-70" dirty="0">
                <a:latin typeface="Arial"/>
                <a:cs typeface="Arial"/>
              </a:rPr>
              <a:t>uso </a:t>
            </a:r>
            <a:r>
              <a:rPr sz="1800" b="1" spc="30" dirty="0">
                <a:latin typeface="Arial"/>
                <a:cs typeface="Arial"/>
              </a:rPr>
              <a:t>de</a:t>
            </a:r>
            <a:r>
              <a:rPr sz="1800" b="1" spc="-5" dirty="0">
                <a:latin typeface="Arial"/>
                <a:cs typeface="Arial"/>
              </a:rPr>
              <a:t> </a:t>
            </a:r>
            <a:r>
              <a:rPr sz="1800" b="1" spc="-75" dirty="0">
                <a:latin typeface="Arial"/>
                <a:cs typeface="Arial"/>
              </a:rPr>
              <a:t>los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73264" y="5565546"/>
            <a:ext cx="781621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240" marR="5080" indent="-3175" algn="just">
              <a:lnSpc>
                <a:spcPct val="100000"/>
              </a:lnSpc>
              <a:spcBef>
                <a:spcPts val="100"/>
              </a:spcBef>
            </a:pPr>
            <a:r>
              <a:rPr sz="1800" b="1" spc="-55" dirty="0">
                <a:latin typeface="Arial"/>
                <a:cs typeface="Arial"/>
              </a:rPr>
              <a:t>recursos </a:t>
            </a:r>
            <a:r>
              <a:rPr sz="1800" b="1" spc="30" dirty="0">
                <a:latin typeface="Arial"/>
                <a:cs typeface="Arial"/>
              </a:rPr>
              <a:t>en </a:t>
            </a:r>
            <a:r>
              <a:rPr sz="1800" b="1" spc="-45" dirty="0">
                <a:latin typeface="Arial"/>
                <a:cs typeface="Arial"/>
              </a:rPr>
              <a:t>todos </a:t>
            </a:r>
            <a:r>
              <a:rPr sz="1800" b="1" spc="-80" dirty="0">
                <a:latin typeface="Arial"/>
                <a:cs typeface="Arial"/>
              </a:rPr>
              <a:t>los </a:t>
            </a:r>
            <a:r>
              <a:rPr sz="1800" b="1" spc="-15" dirty="0">
                <a:latin typeface="Arial"/>
                <a:cs typeface="Arial"/>
              </a:rPr>
              <a:t>espacios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15" dirty="0">
                <a:latin typeface="Arial"/>
                <a:cs typeface="Arial"/>
              </a:rPr>
              <a:t>la </a:t>
            </a:r>
            <a:r>
              <a:rPr sz="1800" b="1" spc="-25" dirty="0">
                <a:latin typeface="Arial"/>
                <a:cs typeface="Arial"/>
              </a:rPr>
              <a:t>gestión </a:t>
            </a:r>
            <a:r>
              <a:rPr sz="1800" b="1" spc="15" dirty="0">
                <a:latin typeface="Arial"/>
                <a:cs typeface="Arial"/>
              </a:rPr>
              <a:t>pública. No </a:t>
            </a:r>
            <a:r>
              <a:rPr sz="1800" b="1" spc="10" dirty="0">
                <a:latin typeface="Arial"/>
                <a:cs typeface="Arial"/>
              </a:rPr>
              <a:t>podrá  </a:t>
            </a:r>
            <a:r>
              <a:rPr sz="1800" b="1" dirty="0">
                <a:latin typeface="Arial"/>
                <a:cs typeface="Arial"/>
              </a:rPr>
              <a:t>denegarse, y </a:t>
            </a:r>
            <a:r>
              <a:rPr sz="1800" b="1" spc="-45" dirty="0">
                <a:latin typeface="Arial"/>
                <a:cs typeface="Arial"/>
              </a:rPr>
              <a:t>será </a:t>
            </a:r>
            <a:r>
              <a:rPr sz="1800" b="1" spc="20" dirty="0">
                <a:latin typeface="Arial"/>
                <a:cs typeface="Arial"/>
              </a:rPr>
              <a:t>entregada </a:t>
            </a:r>
            <a:r>
              <a:rPr sz="1800" b="1" spc="30" dirty="0">
                <a:latin typeface="Arial"/>
                <a:cs typeface="Arial"/>
              </a:rPr>
              <a:t>de </a:t>
            </a:r>
            <a:r>
              <a:rPr sz="1800" b="1" spc="20" dirty="0">
                <a:latin typeface="Arial"/>
                <a:cs typeface="Arial"/>
              </a:rPr>
              <a:t>manera completa, </a:t>
            </a:r>
            <a:r>
              <a:rPr sz="1800" b="1" spc="5" dirty="0">
                <a:latin typeface="Arial"/>
                <a:cs typeface="Arial"/>
              </a:rPr>
              <a:t>veraz, </a:t>
            </a:r>
            <a:r>
              <a:rPr sz="1800" b="1" spc="60" dirty="0">
                <a:latin typeface="Arial"/>
                <a:cs typeface="Arial"/>
              </a:rPr>
              <a:t>adecuada  </a:t>
            </a:r>
            <a:r>
              <a:rPr sz="1800" b="1" dirty="0">
                <a:latin typeface="Arial"/>
                <a:cs typeface="Arial"/>
              </a:rPr>
              <a:t>y</a:t>
            </a:r>
            <a:r>
              <a:rPr sz="1800" b="1" spc="55" dirty="0">
                <a:latin typeface="Arial"/>
                <a:cs typeface="Arial"/>
              </a:rPr>
              <a:t> </a:t>
            </a:r>
            <a:r>
              <a:rPr sz="1800" b="1" spc="10" dirty="0">
                <a:latin typeface="Arial"/>
                <a:cs typeface="Arial"/>
              </a:rPr>
              <a:t>oportuna.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0"/>
            <a:ext cx="9144000" cy="6855459"/>
            <a:chOff x="0" y="0"/>
            <a:chExt cx="9144000" cy="6855459"/>
          </a:xfrm>
        </p:grpSpPr>
        <p:sp>
          <p:nvSpPr>
            <p:cNvPr id="9" name="object 9"/>
            <p:cNvSpPr/>
            <p:nvPr/>
          </p:nvSpPr>
          <p:spPr>
            <a:xfrm>
              <a:off x="8204200" y="6093460"/>
              <a:ext cx="939800" cy="76199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088379" y="35559"/>
              <a:ext cx="2303779" cy="1188720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361440" cy="548639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1423</Words>
  <Application>Microsoft Office PowerPoint</Application>
  <PresentationFormat>Presentación en pantalla (4:3)</PresentationFormat>
  <Paragraphs>194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2" baseType="lpstr">
      <vt:lpstr>Arial</vt:lpstr>
      <vt:lpstr>Calibri</vt:lpstr>
      <vt:lpstr>Times New Roman</vt:lpstr>
      <vt:lpstr>Verdana</vt:lpstr>
      <vt:lpstr>Wingdings</vt:lpstr>
      <vt:lpstr>Office Theme</vt:lpstr>
      <vt:lpstr>Gestión 2015 - 2021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Constitución Política del Estado (25-Enero-2009)</vt:lpstr>
      <vt:lpstr>Presentación de PowerPoint</vt:lpstr>
      <vt:lpstr>Presentación de PowerPoint</vt:lpstr>
      <vt:lpstr>DECRETO SUPREMO N ° 214 Política Nacional de Transparencia y Lucha  Contra la Corrupción</vt:lpstr>
      <vt:lpstr>¿QUÉ ES LA INFORMACIÓN  MUNICIPAL?</vt:lpstr>
      <vt:lpstr>Presentación de PowerPoint</vt:lpstr>
      <vt:lpstr>¿QUIÉNES UTILIZAN LA INFORMACIÓN  MUNICIPAL?</vt:lpstr>
      <vt:lpstr>¿CÓMO SE REALIZARÁ EL PROCESO?</vt:lpstr>
      <vt:lpstr>¿QUIÉNES SON LOS ACTORES DEL PROCESO?</vt:lpstr>
      <vt:lpstr>DECRETO SUPREMO N° 27931 TRANSICIÓN TRANSPARENTE FUNCIONES DEL ALCALDE/(SA) EN LA  TRANSICIÓN TRANSPARENTE</vt:lpstr>
      <vt:lpstr>Presentación de PowerPoint</vt:lpstr>
      <vt:lpstr>Presentación de PowerPoint</vt:lpstr>
      <vt:lpstr>Tiene a su cargo vigilar que el proceso de transición se realice de manera</vt:lpstr>
      <vt:lpstr>¿QUÉ SE NECESITA PARA REALIZAR EL PROCESO?</vt:lpstr>
      <vt:lpstr>¿QUÉ SE NECESITA PARA LLEVAR EL PROCESO?</vt:lpstr>
      <vt:lpstr>Verificación y registro de las matrices de información municipal  generada entre las gestiones 2015 – 2021, en las siguientes áreas.</vt:lpstr>
      <vt:lpstr>OBTENER</vt:lpstr>
      <vt:lpstr>¿CUÁL ES EL PROCESO DE TRANSICIÓN  TRANSPARENTE MUNICIPAL?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AMDECO-PDCR2</dc:creator>
  <cp:lastModifiedBy>pc01</cp:lastModifiedBy>
  <cp:revision>3</cp:revision>
  <dcterms:created xsi:type="dcterms:W3CDTF">2021-01-18T18:19:59Z</dcterms:created>
  <dcterms:modified xsi:type="dcterms:W3CDTF">2021-01-26T18:50:15Z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2021-01-18T00:00:00Z</vt:filetime>
  </property>
  <property fmtid="{D5CDD505-2E9C-101B-9397-08002B2CF9AE}" pid="3" name="Creator">
    <vt:lpwstr>Acrobat PDFMaker 15 para PowerPoint</vt:lpwstr>
  </property>
  <property fmtid="{D5CDD505-2E9C-101B-9397-08002B2CF9AE}" pid="4" name="LastSaved">
    <vt:filetime>2021-01-18T00:00:00Z</vt:filetime>
  </property>
</Properties>
</file>